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7" r:id="rId3"/>
    <p:sldId id="258" r:id="rId4"/>
    <p:sldId id="271" r:id="rId5"/>
    <p:sldId id="273" r:id="rId6"/>
    <p:sldId id="272" r:id="rId7"/>
    <p:sldId id="276" r:id="rId8"/>
    <p:sldId id="279" r:id="rId9"/>
    <p:sldId id="280" r:id="rId10"/>
    <p:sldId id="277" r:id="rId11"/>
    <p:sldId id="278" r:id="rId12"/>
    <p:sldId id="259" r:id="rId13"/>
    <p:sldId id="260" r:id="rId14"/>
    <p:sldId id="268" r:id="rId15"/>
    <p:sldId id="269" r:id="rId16"/>
    <p:sldId id="261" r:id="rId17"/>
    <p:sldId id="267" r:id="rId18"/>
    <p:sldId id="262" r:id="rId19"/>
    <p:sldId id="263" r:id="rId20"/>
    <p:sldId id="270" r:id="rId21"/>
    <p:sldId id="264" r:id="rId22"/>
    <p:sldId id="274" r:id="rId23"/>
    <p:sldId id="275" r:id="rId24"/>
    <p:sldId id="265" r:id="rId25"/>
    <p:sldId id="281" r:id="rId26"/>
    <p:sldId id="282" r:id="rId27"/>
    <p:sldId id="284" r:id="rId28"/>
    <p:sldId id="285" r:id="rId29"/>
    <p:sldId id="286" r:id="rId30"/>
    <p:sldId id="287" r:id="rId31"/>
    <p:sldId id="283" r:id="rId32"/>
  </p:sldIdLst>
  <p:sldSz cx="9144000" cy="6858000" type="screen4x3"/>
  <p:notesSz cx="6858000" cy="9144000"/>
  <p:defaultTextStyle>
    <a:defPPr>
      <a:defRPr lang="sk-SK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504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/>
          <p:cNvSpPr/>
          <p:nvPr/>
        </p:nvSpPr>
        <p:spPr bwMode="ltGray">
          <a:xfrm>
            <a:off x="0" y="0"/>
            <a:ext cx="9144000" cy="513556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Obdĺžnik 4"/>
          <p:cNvSpPr/>
          <p:nvPr/>
        </p:nvSpPr>
        <p:spPr bwMode="invGray">
          <a:xfrm>
            <a:off x="0" y="5127625"/>
            <a:ext cx="9144000" cy="46038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tIns="0" bIns="0" anchor="t"/>
          <a:lstStyle>
            <a:lvl1pPr algn="l">
              <a:defRPr sz="4700" b="1"/>
            </a:lvl1pPr>
            <a:extLst/>
          </a:lstStyle>
          <a:p>
            <a:r>
              <a:rPr lang="sk-SK" smtClean="0"/>
              <a:t>Kliknite sem a upravte štýl predlohy nadpisov.</a:t>
            </a:r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lang="sk-SK" smtClean="0"/>
              <a:t>Kliknite sem a upravte štýl predlohy podnadpisov.</a:t>
            </a:r>
            <a:endParaRPr lang="en-US"/>
          </a:p>
        </p:txBody>
      </p:sp>
      <p:sp>
        <p:nvSpPr>
          <p:cNvPr id="6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F2DDB9-1A8A-4867-8D0D-E5865B228C59}" type="datetimeFigureOut">
              <a:rPr lang="sk-SK"/>
              <a:pPr>
                <a:defRPr/>
              </a:pPr>
              <a:t>1. 3. 2021</a:t>
            </a:fld>
            <a:endParaRPr lang="sk-SK"/>
          </a:p>
        </p:txBody>
      </p:sp>
      <p:sp>
        <p:nvSpPr>
          <p:cNvPr id="7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8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045F9C-FF68-4AFD-BC43-EA99F4A6BC37}" type="slidenum">
              <a:rPr lang="sk-SK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41758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916739-1AE8-4F0D-9BF0-6E2C96FE13FA}" type="datetimeFigureOut">
              <a:rPr lang="sk-SK"/>
              <a:pPr>
                <a:defRPr/>
              </a:pPr>
              <a:t>1. 3. 2021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3AD23F-50F3-4F0E-8017-E6ECC78A8818}" type="slidenum">
              <a:rPr lang="sk-SK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70372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/>
          <p:cNvSpPr/>
          <p:nvPr/>
        </p:nvSpPr>
        <p:spPr bwMode="invGray">
          <a:xfrm>
            <a:off x="6599238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Obdĺžnik 4"/>
          <p:cNvSpPr/>
          <p:nvPr/>
        </p:nvSpPr>
        <p:spPr bwMode="ltGray">
          <a:xfrm>
            <a:off x="6648450" y="0"/>
            <a:ext cx="2514600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/>
          <a:p>
            <a:r>
              <a:rPr lang="sk-SK" smtClean="0"/>
              <a:t>Kliknite sem a upravte štýl predlohy nadpisov.</a:t>
            </a:r>
            <a:endParaRPr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6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C52DA-CF0C-4AB8-B0CB-08C787B01AE7}" type="datetimeFigureOut">
              <a:rPr lang="sk-SK"/>
              <a:pPr>
                <a:defRPr/>
              </a:pPr>
              <a:t>1. 3. 2021</a:t>
            </a:fld>
            <a:endParaRPr lang="sk-SK"/>
          </a:p>
        </p:txBody>
      </p:sp>
      <p:sp>
        <p:nvSpPr>
          <p:cNvPr id="7" name="Zástupný symbol päty 4"/>
          <p:cNvSpPr>
            <a:spLocks noGrp="1"/>
          </p:cNvSpPr>
          <p:nvPr>
            <p:ph type="ftr" sz="quarter" idx="11"/>
          </p:nvPr>
        </p:nvSpPr>
        <p:spPr>
          <a:xfrm>
            <a:off x="2640013" y="6376988"/>
            <a:ext cx="383698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8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8A6BEE-88D7-4BFB-AA93-E566F69A58E2}" type="slidenum">
              <a:rPr lang="sk-SK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24489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/>
          <a:p>
            <a:r>
              <a:rPr lang="sk-SK" smtClean="0"/>
              <a:t>Kliknite sem a upravte štýl predlohy nadpisov.</a:t>
            </a:r>
            <a:endParaRPr lang="en-US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B6B4ED-6610-44EE-A4C1-24256ED7A91E}" type="datetimeFigureOut">
              <a:rPr lang="sk-SK"/>
              <a:pPr>
                <a:defRPr/>
              </a:pPr>
              <a:t>1. 3. 2021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C8D008-83BA-4D63-A2DE-3D930B9C0C43}" type="slidenum">
              <a:rPr lang="sk-SK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83463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/>
          <p:cNvSpPr/>
          <p:nvPr/>
        </p:nvSpPr>
        <p:spPr bwMode="ltGray">
          <a:xfrm>
            <a:off x="0" y="0"/>
            <a:ext cx="9144000" cy="260191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Obdĺžnik 4"/>
          <p:cNvSpPr/>
          <p:nvPr/>
        </p:nvSpPr>
        <p:spPr bwMode="invGray">
          <a:xfrm>
            <a:off x="0" y="2601913"/>
            <a:ext cx="9144000" cy="46037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tIns="0" rIns="91440" bIns="0" anchor="b"/>
          <a:lstStyle>
            <a:lvl1pPr algn="l">
              <a:defRPr sz="4700" b="1" cap="none" baseline="0"/>
            </a:lvl1pPr>
            <a:extLst/>
          </a:lstStyle>
          <a:p>
            <a:r>
              <a:rPr lang="sk-SK" smtClean="0"/>
              <a:t>Kliknite sem a upravte štýl predlohy nadpisov.</a:t>
            </a:r>
            <a:endParaRPr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6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8BDA29-BCC4-49AA-ACAD-13260054A1B7}" type="datetimeFigureOut">
              <a:rPr lang="sk-SK"/>
              <a:pPr>
                <a:defRPr/>
              </a:pPr>
              <a:t>1. 3. 2021</a:t>
            </a:fld>
            <a:endParaRPr lang="sk-SK"/>
          </a:p>
        </p:txBody>
      </p:sp>
      <p:sp>
        <p:nvSpPr>
          <p:cNvPr id="7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8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4B3733-9840-478A-A07C-424630C925D8}" type="slidenum">
              <a:rPr lang="sk-SK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29396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en-US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402850-B27F-4F44-8999-FF5B2B18A193}" type="datetimeFigureOut">
              <a:rPr lang="sk-SK"/>
              <a:pPr>
                <a:defRPr/>
              </a:pPr>
              <a:t>1. 3. 2021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13824E-CA42-464D-AC8A-6FBD96B8680D}" type="slidenum">
              <a:rPr lang="sk-SK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00550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lang="sk-SK" smtClean="0"/>
              <a:t>Kliknite sem a upravte štýl predlohy nadpisov.</a:t>
            </a:r>
            <a:endParaRPr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A144B8-40B9-499A-8E1A-6147EBAF7E16}" type="datetimeFigureOut">
              <a:rPr lang="sk-SK"/>
              <a:pPr>
                <a:defRPr/>
              </a:pPr>
              <a:t>1. 3. 2021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C0E033-E9D7-4962-8911-8644926DFD1D}" type="slidenum">
              <a:rPr lang="sk-SK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05944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en-US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1E853C-DEF7-44D7-B3CF-2D5BFE26A4BF}" type="datetimeFigureOut">
              <a:rPr lang="sk-SK"/>
              <a:pPr>
                <a:defRPr/>
              </a:pPr>
              <a:t>1. 3. 2021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AB13F3-97DD-4806-9DD1-B8B8322E0AFE}" type="slidenum">
              <a:rPr lang="sk-SK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01109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D2B9AD-0190-46F0-8E88-98CC929517B5}" type="datetimeFigureOut">
              <a:rPr lang="sk-SK"/>
              <a:pPr>
                <a:defRPr/>
              </a:pPr>
              <a:t>1. 3. 2021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2743D3-ED71-49F8-A335-A2ED597EA8A6}" type="slidenum">
              <a:rPr lang="sk-SK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54889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ĺžnik 4"/>
          <p:cNvSpPr/>
          <p:nvPr/>
        </p:nvSpPr>
        <p:spPr bwMode="invGray">
          <a:xfrm>
            <a:off x="2855913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Obdĺžnik 5"/>
          <p:cNvSpPr/>
          <p:nvPr/>
        </p:nvSpPr>
        <p:spPr bwMode="invGray">
          <a:xfrm>
            <a:off x="2855913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lang="sk-SK" smtClean="0"/>
              <a:t>Kliknite sem a upravte štýl predlohy nadpisov.</a:t>
            </a:r>
            <a:endParaRPr lang="en-US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7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0F28A0-24EA-4C5C-A5C8-D8A0F2748058}" type="datetimeFigureOut">
              <a:rPr lang="sk-SK"/>
              <a:pPr>
                <a:defRPr/>
              </a:pPr>
              <a:t>1. 3. 2021</a:t>
            </a:fld>
            <a:endParaRPr lang="sk-SK"/>
          </a:p>
        </p:txBody>
      </p:sp>
      <p:sp>
        <p:nvSpPr>
          <p:cNvPr id="8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9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3C57B8-189C-4EF8-9CA0-EB56C5C22995}" type="slidenum">
              <a:rPr lang="sk-SK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97894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ĺžnik 4"/>
          <p:cNvSpPr/>
          <p:nvPr/>
        </p:nvSpPr>
        <p:spPr>
          <a:xfrm>
            <a:off x="2855913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Obdĺžnik 5"/>
          <p:cNvSpPr/>
          <p:nvPr/>
        </p:nvSpPr>
        <p:spPr bwMode="invGray">
          <a:xfrm>
            <a:off x="2855913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lang="sk-SK" smtClean="0"/>
              <a:t>Kliknite sem a upravte štýl predlohy nadpisov.</a:t>
            </a:r>
            <a:endParaRPr lang="en-US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pPr lvl="0"/>
            <a:r>
              <a:rPr lang="sk-SK" noProof="0" smtClean="0"/>
              <a:t>Ak chcete pridať obrázok, kliknite na ikonu</a:t>
            </a:r>
            <a:endParaRPr lang="en-US" noProof="0" dirty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7" name="Zástupný symbol dátumu 4"/>
          <p:cNvSpPr>
            <a:spLocks noGrp="1"/>
          </p:cNvSpPr>
          <p:nvPr>
            <p:ph type="dt" sz="half" idx="10"/>
          </p:nvPr>
        </p:nvSpPr>
        <p:spPr>
          <a:xfrm>
            <a:off x="165100" y="1169988"/>
            <a:ext cx="2522538" cy="2016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50A57D-9784-444B-AAFA-6B3A9BA20122}" type="datetimeFigureOut">
              <a:rPr lang="sk-SK"/>
              <a:pPr>
                <a:defRPr/>
              </a:pPr>
              <a:t>1. 3. 2021</a:t>
            </a:fld>
            <a:endParaRPr lang="sk-SK"/>
          </a:p>
        </p:txBody>
      </p:sp>
      <p:sp>
        <p:nvSpPr>
          <p:cNvPr id="8" name="Zástupný symbol päty 5"/>
          <p:cNvSpPr>
            <a:spLocks noGrp="1"/>
          </p:cNvSpPr>
          <p:nvPr>
            <p:ph type="ftr" sz="quarter" idx="11"/>
          </p:nvPr>
        </p:nvSpPr>
        <p:spPr>
          <a:xfrm>
            <a:off x="3035300" y="1169988"/>
            <a:ext cx="5194300" cy="201612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9" name="Zástupný symbol čísla snímky 6"/>
          <p:cNvSpPr>
            <a:spLocks noGrp="1"/>
          </p:cNvSpPr>
          <p:nvPr>
            <p:ph type="sldNum" sz="quarter" idx="12"/>
          </p:nvPr>
        </p:nvSpPr>
        <p:spPr>
          <a:xfrm>
            <a:off x="8339138" y="1169988"/>
            <a:ext cx="733425" cy="201612"/>
          </a:xfrm>
        </p:spPr>
        <p:txBody>
          <a:bodyPr/>
          <a:lstStyle>
            <a:lvl1pPr>
              <a:defRPr/>
            </a:lvl1pPr>
          </a:lstStyle>
          <a:p>
            <a:fld id="{C9E412A2-3A36-4839-BD99-A853D49C6E07}" type="slidenum">
              <a:rPr lang="sk-SK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3233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89000"/>
              </a:schemeClr>
            </a:gs>
            <a:gs pos="97000">
              <a:schemeClr val="accent4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ĺžnik 9"/>
          <p:cNvSpPr/>
          <p:nvPr/>
        </p:nvSpPr>
        <p:spPr bwMode="invGray">
          <a:xfrm>
            <a:off x="0" y="1436688"/>
            <a:ext cx="9144000" cy="444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bdĺžnik 6"/>
          <p:cNvSpPr/>
          <p:nvPr/>
        </p:nvSpPr>
        <p:spPr bwMode="ltGray">
          <a:xfrm>
            <a:off x="0" y="0"/>
            <a:ext cx="9144000" cy="143351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0950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lang="sk-SK" smtClean="0"/>
              <a:t>Kliknite sem a upravte štýl predlohy nadpisov.</a:t>
            </a:r>
            <a:endParaRPr lang="en-US"/>
          </a:p>
        </p:txBody>
      </p:sp>
      <p:sp>
        <p:nvSpPr>
          <p:cNvPr id="1029" name="Zástupný symbol textu 2"/>
          <p:cNvSpPr>
            <a:spLocks noGrp="1"/>
          </p:cNvSpPr>
          <p:nvPr>
            <p:ph type="body" idx="1"/>
          </p:nvPr>
        </p:nvSpPr>
        <p:spPr bwMode="auto">
          <a:xfrm>
            <a:off x="457200" y="1774825"/>
            <a:ext cx="8229600" cy="462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smtClean="0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477000"/>
            <a:ext cx="2133600" cy="274638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  <a:latin typeface="Arial" charset="0"/>
                <a:cs typeface="Arial" charset="0"/>
              </a:defRPr>
            </a:lvl1pPr>
            <a:extLst/>
          </a:lstStyle>
          <a:p>
            <a:pPr>
              <a:defRPr/>
            </a:pPr>
            <a:fld id="{9E065FDD-9493-46BC-A693-CC4B9A4971FD}" type="datetimeFigureOut">
              <a:rPr lang="sk-SK"/>
              <a:pPr>
                <a:defRPr/>
              </a:pPr>
              <a:t>1. 3. 2021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2640013" y="6477000"/>
            <a:ext cx="5508625" cy="274638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  <a:latin typeface="Arial" charset="0"/>
                <a:cs typeface="Arial" charset="0"/>
              </a:defRPr>
            </a:lvl1pPr>
            <a:extLst/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8204200" y="6477000"/>
            <a:ext cx="733425" cy="274638"/>
          </a:xfrm>
          <a:prstGeom prst="rect">
            <a:avLst/>
          </a:prstGeom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2402D03B-8760-4E88-A02D-CB36206AAE45}" type="slidenum">
              <a:rPr lang="sk-SK"/>
              <a:pPr/>
              <a:t>‹#›</a:t>
            </a:fld>
            <a:endParaRPr lang="sk-SK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500" b="1" kern="1200">
          <a:solidFill>
            <a:srgbClr val="FFC8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9pPr>
      <a:extLst/>
    </p:titleStyle>
    <p:bodyStyle>
      <a:lvl1pPr marL="438150" indent="-319088" algn="l" rtl="0" eaLnBrk="0" fontAlgn="base" hangingPunct="0">
        <a:spcBef>
          <a:spcPct val="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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0250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anose="05000000000000000000" pitchFamily="2" charset="2"/>
        <a:buChar char="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rgbClr val="E66C7D"/>
        </a:buClr>
        <a:buFont typeface="Arial" panose="020B0604020202020204" pitchFamily="34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025" indent="-182563" algn="l" rtl="0" eaLnBrk="0" fontAlgn="base" hangingPunct="0">
        <a:spcBef>
          <a:spcPct val="20000"/>
        </a:spcBef>
        <a:spcAft>
          <a:spcPct val="0"/>
        </a:spcAft>
        <a:buClr>
          <a:srgbClr val="6BB76D"/>
        </a:buClr>
        <a:buFont typeface="Arial" panose="020B0604020202020204" pitchFamily="34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5575" indent="-182563" algn="l" rtl="0" eaLnBrk="0" fontAlgn="base" hangingPunct="0">
        <a:spcBef>
          <a:spcPct val="20000"/>
        </a:spcBef>
        <a:spcAft>
          <a:spcPct val="0"/>
        </a:spcAft>
        <a:buClr>
          <a:srgbClr val="E88651"/>
        </a:buClr>
        <a:buFont typeface="Wingdings 3" panose="05040102010807070707" pitchFamily="18" charset="2"/>
        <a:buChar char=""/>
        <a:defRPr lang="en-US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dirty="0" smtClean="0">
                <a:solidFill>
                  <a:schemeClr val="accent1">
                    <a:satMod val="150000"/>
                  </a:schemeClr>
                </a:solidFill>
              </a:rPr>
              <a:t>Byzancia </a:t>
            </a:r>
          </a:p>
        </p:txBody>
      </p:sp>
      <p:sp>
        <p:nvSpPr>
          <p:cNvPr id="13315" name="Podnadpis 2"/>
          <p:cNvSpPr>
            <a:spLocks noGrp="1"/>
          </p:cNvSpPr>
          <p:nvPr>
            <p:ph type="subTitle" idx="1"/>
          </p:nvPr>
        </p:nvSpPr>
        <p:spPr>
          <a:xfrm>
            <a:off x="1447800" y="5410200"/>
            <a:ext cx="6400800" cy="228600"/>
          </a:xfrm>
        </p:spPr>
        <p:txBody>
          <a:bodyPr/>
          <a:lstStyle/>
          <a:p>
            <a:pPr eaLnBrk="1" hangingPunct="1"/>
            <a:r>
              <a:rPr lang="sk-SK" sz="1200" b="1" i="1" dirty="0" smtClean="0">
                <a:solidFill>
                  <a:srgbClr val="92D050"/>
                </a:solidFill>
              </a:rPr>
              <a:t>© Ústav pre výskum kultúrneho dedičstva Konštantína a Metoda FF UKF v Nitre 2020</a:t>
            </a:r>
          </a:p>
          <a:p>
            <a:pPr eaLnBrk="1" hangingPunct="1"/>
            <a:endParaRPr lang="sk-SK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8077200" cy="1066800"/>
          </a:xfrm>
        </p:spPr>
        <p:txBody>
          <a:bodyPr/>
          <a:lstStyle/>
          <a:p>
            <a:pPr algn="ctr" eaLnBrk="1" hangingPunct="1">
              <a:defRPr/>
            </a:pPr>
            <a:r>
              <a:rPr lang="sk-SK" sz="3200" dirty="0" err="1" smtClean="0"/>
              <a:t>Konvice</a:t>
            </a:r>
            <a:r>
              <a:rPr lang="sk-SK" sz="3200" dirty="0" smtClean="0"/>
              <a:t> 7. – 9. storočie</a:t>
            </a:r>
            <a:endParaRPr lang="sk-SK" sz="3200" dirty="0"/>
          </a:p>
        </p:txBody>
      </p:sp>
      <p:sp>
        <p:nvSpPr>
          <p:cNvPr id="22531" name="Podnadpis 2"/>
          <p:cNvSpPr>
            <a:spLocks noGrp="1"/>
          </p:cNvSpPr>
          <p:nvPr>
            <p:ph type="subTitle" idx="1"/>
          </p:nvPr>
        </p:nvSpPr>
        <p:spPr>
          <a:xfrm>
            <a:off x="609600" y="5105400"/>
            <a:ext cx="8077200" cy="1500188"/>
          </a:xfrm>
        </p:spPr>
        <p:txBody>
          <a:bodyPr/>
          <a:lstStyle/>
          <a:p>
            <a:pPr eaLnBrk="1" hangingPunct="1"/>
            <a:r>
              <a:rPr lang="de-DE" sz="1200" smtClean="0">
                <a:solidFill>
                  <a:srgbClr val="92D050"/>
                </a:solidFill>
              </a:rPr>
              <a:t>Zdroj: WAMSER, Ludwig (ed.). Die Welt von Byzanz – Europas östliches Erbe. Glanz, Krisen und Fortleben einer tausendjährigen Kultur. München 2004, s. </a:t>
            </a:r>
            <a:r>
              <a:rPr lang="sk-SK" sz="1200" smtClean="0">
                <a:solidFill>
                  <a:srgbClr val="92D050"/>
                </a:solidFill>
              </a:rPr>
              <a:t>248</a:t>
            </a:r>
            <a:r>
              <a:rPr lang="de-DE" sz="1200" smtClean="0">
                <a:solidFill>
                  <a:srgbClr val="92D050"/>
                </a:solidFill>
              </a:rPr>
              <a:t>.</a:t>
            </a:r>
          </a:p>
          <a:p>
            <a:pPr eaLnBrk="1" hangingPunct="1"/>
            <a:endParaRPr lang="sk-SK" smtClean="0"/>
          </a:p>
        </p:txBody>
      </p:sp>
      <p:pic>
        <p:nvPicPr>
          <p:cNvPr id="22532" name="Obrázok 3" descr="IMG_00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295400"/>
            <a:ext cx="3336925" cy="392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57200" y="304800"/>
            <a:ext cx="8077200" cy="1673352"/>
          </a:xfrm>
        </p:spPr>
        <p:txBody>
          <a:bodyPr/>
          <a:lstStyle/>
          <a:p>
            <a:pPr algn="ctr" eaLnBrk="1" hangingPunct="1">
              <a:defRPr/>
            </a:pPr>
            <a:r>
              <a:rPr lang="sk-SK" sz="3200" dirty="0" smtClean="0"/>
              <a:t>Bronzové svietniky s lampami. 5. – 7. storočie</a:t>
            </a:r>
            <a:endParaRPr lang="sk-SK" sz="3200" dirty="0"/>
          </a:p>
        </p:txBody>
      </p:sp>
      <p:sp>
        <p:nvSpPr>
          <p:cNvPr id="23555" name="Podnadpis 2"/>
          <p:cNvSpPr>
            <a:spLocks noGrp="1"/>
          </p:cNvSpPr>
          <p:nvPr>
            <p:ph type="subTitle" idx="1"/>
          </p:nvPr>
        </p:nvSpPr>
        <p:spPr>
          <a:xfrm>
            <a:off x="609600" y="5257800"/>
            <a:ext cx="8077200" cy="1447800"/>
          </a:xfrm>
        </p:spPr>
        <p:txBody>
          <a:bodyPr/>
          <a:lstStyle/>
          <a:p>
            <a:pPr eaLnBrk="1" hangingPunct="1"/>
            <a:r>
              <a:rPr lang="de-DE" sz="1200" smtClean="0">
                <a:solidFill>
                  <a:srgbClr val="92D050"/>
                </a:solidFill>
              </a:rPr>
              <a:t>Zdroj: WAMSER, Ludwig (ed.). Die Welt von Byzanz – Europas östliches Erbe. Glanz, Krisen und Fortleben einer tausendjährigen Kultur. München 2004, s. </a:t>
            </a:r>
            <a:r>
              <a:rPr lang="sk-SK" sz="1200" smtClean="0">
                <a:solidFill>
                  <a:srgbClr val="92D050"/>
                </a:solidFill>
              </a:rPr>
              <a:t>223</a:t>
            </a:r>
            <a:r>
              <a:rPr lang="de-DE" sz="1200" smtClean="0">
                <a:solidFill>
                  <a:srgbClr val="92D050"/>
                </a:solidFill>
              </a:rPr>
              <a:t>.</a:t>
            </a:r>
          </a:p>
          <a:p>
            <a:pPr eaLnBrk="1" hangingPunct="1"/>
            <a:endParaRPr lang="sk-SK" smtClean="0"/>
          </a:p>
        </p:txBody>
      </p:sp>
      <p:pic>
        <p:nvPicPr>
          <p:cNvPr id="23556" name="Obrázok 3" descr="IMG_00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113" y="1098550"/>
            <a:ext cx="5565775" cy="466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/>
          <p:cNvSpPr>
            <a:spLocks noGrp="1"/>
          </p:cNvSpPr>
          <p:nvPr>
            <p:ph type="ctrTitle"/>
          </p:nvPr>
        </p:nvSpPr>
        <p:spPr>
          <a:xfrm>
            <a:off x="838200" y="228600"/>
            <a:ext cx="7772400" cy="14700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sz="3200" dirty="0" smtClean="0">
                <a:solidFill>
                  <a:schemeClr val="accent1">
                    <a:satMod val="150000"/>
                  </a:schemeClr>
                </a:solidFill>
              </a:rPr>
              <a:t>Strieborné súčasti </a:t>
            </a:r>
            <a:r>
              <a:rPr lang="sk-SK" sz="3200" dirty="0" err="1" smtClean="0">
                <a:solidFill>
                  <a:schemeClr val="accent1">
                    <a:satMod val="150000"/>
                  </a:schemeClr>
                </a:solidFill>
              </a:rPr>
              <a:t>opaskovej</a:t>
            </a:r>
            <a:r>
              <a:rPr lang="sk-SK" sz="3200" dirty="0" smtClean="0">
                <a:solidFill>
                  <a:schemeClr val="accent1">
                    <a:satMod val="150000"/>
                  </a:schemeClr>
                </a:solidFill>
              </a:rPr>
              <a:t> garnitúry zo 6./7. storočia</a:t>
            </a:r>
          </a:p>
        </p:txBody>
      </p:sp>
      <p:sp>
        <p:nvSpPr>
          <p:cNvPr id="24579" name="Podnadpis 2"/>
          <p:cNvSpPr>
            <a:spLocks noGrp="1"/>
          </p:cNvSpPr>
          <p:nvPr>
            <p:ph type="subTitle" idx="1"/>
          </p:nvPr>
        </p:nvSpPr>
        <p:spPr>
          <a:xfrm>
            <a:off x="1600200" y="6172200"/>
            <a:ext cx="6400800" cy="533400"/>
          </a:xfrm>
        </p:spPr>
        <p:txBody>
          <a:bodyPr/>
          <a:lstStyle/>
          <a:p>
            <a:pPr eaLnBrk="1" hangingPunct="1"/>
            <a:r>
              <a:rPr lang="sk-SK" sz="1200" smtClean="0">
                <a:solidFill>
                  <a:srgbClr val="92D050"/>
                </a:solidFill>
              </a:rPr>
              <a:t>Zdroj: Rom und Byzanz. Archäologische Kostbarkeiten aus Bayern. München 1998, s. 229.</a:t>
            </a:r>
          </a:p>
          <a:p>
            <a:pPr eaLnBrk="1" hangingPunct="1"/>
            <a:endParaRPr lang="sk-SK" smtClean="0">
              <a:solidFill>
                <a:srgbClr val="92D050"/>
              </a:solidFill>
            </a:endParaRPr>
          </a:p>
        </p:txBody>
      </p:sp>
      <p:pic>
        <p:nvPicPr>
          <p:cNvPr id="24580" name="Obrázok 4" descr="IMG_00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676400"/>
            <a:ext cx="5943600" cy="423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ctrTitle"/>
          </p:nvPr>
        </p:nvSpPr>
        <p:spPr>
          <a:xfrm>
            <a:off x="685800" y="533400"/>
            <a:ext cx="7772400" cy="14700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sz="3200" dirty="0" smtClean="0">
                <a:solidFill>
                  <a:schemeClr val="accent1">
                    <a:satMod val="150000"/>
                  </a:schemeClr>
                </a:solidFill>
              </a:rPr>
              <a:t>Rekonštrukcia opasku zo 6./7. storočia</a:t>
            </a:r>
          </a:p>
        </p:txBody>
      </p:sp>
      <p:sp>
        <p:nvSpPr>
          <p:cNvPr id="25603" name="Podnadpis 2"/>
          <p:cNvSpPr>
            <a:spLocks noGrp="1"/>
          </p:cNvSpPr>
          <p:nvPr>
            <p:ph type="subTitle" idx="1"/>
          </p:nvPr>
        </p:nvSpPr>
        <p:spPr>
          <a:xfrm>
            <a:off x="1447800" y="5943600"/>
            <a:ext cx="6400800" cy="304800"/>
          </a:xfrm>
        </p:spPr>
        <p:txBody>
          <a:bodyPr/>
          <a:lstStyle/>
          <a:p>
            <a:pPr eaLnBrk="1" hangingPunct="1"/>
            <a:r>
              <a:rPr lang="sk-SK" sz="1200" smtClean="0">
                <a:solidFill>
                  <a:srgbClr val="92D050"/>
                </a:solidFill>
              </a:rPr>
              <a:t>Zdroj: Rom und Byzanz. Archäologische Kostbarkeiten aus Bayern. München 1998, s. 229.</a:t>
            </a:r>
          </a:p>
          <a:p>
            <a:pPr eaLnBrk="1" hangingPunct="1"/>
            <a:endParaRPr lang="sk-SK" smtClean="0">
              <a:solidFill>
                <a:srgbClr val="92D050"/>
              </a:solidFill>
            </a:endParaRPr>
          </a:p>
        </p:txBody>
      </p:sp>
      <p:pic>
        <p:nvPicPr>
          <p:cNvPr id="25604" name="Obrázok 3" descr="IMG_0003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825" y="1895475"/>
            <a:ext cx="6356350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dpis 1"/>
          <p:cNvSpPr>
            <a:spLocks noGrp="1"/>
          </p:cNvSpPr>
          <p:nvPr>
            <p:ph type="ctrTitle"/>
          </p:nvPr>
        </p:nvSpPr>
        <p:spPr>
          <a:xfrm>
            <a:off x="304800" y="990600"/>
            <a:ext cx="2209800" cy="147002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sz="3200" smtClean="0">
                <a:solidFill>
                  <a:schemeClr val="accent1">
                    <a:satMod val="150000"/>
                  </a:schemeClr>
                </a:solidFill>
              </a:rPr>
              <a:t>Zlaté šperky z obdobia okolo roku 600. Egypt </a:t>
            </a:r>
          </a:p>
        </p:txBody>
      </p:sp>
      <p:sp>
        <p:nvSpPr>
          <p:cNvPr id="26627" name="Podnadpis 6"/>
          <p:cNvSpPr>
            <a:spLocks noGrp="1"/>
          </p:cNvSpPr>
          <p:nvPr>
            <p:ph type="subTitle" idx="1"/>
          </p:nvPr>
        </p:nvSpPr>
        <p:spPr>
          <a:xfrm>
            <a:off x="304800" y="5257800"/>
            <a:ext cx="2438400" cy="923925"/>
          </a:xfrm>
        </p:spPr>
        <p:txBody>
          <a:bodyPr>
            <a:spAutoFit/>
          </a:bodyPr>
          <a:lstStyle/>
          <a:p>
            <a:pPr eaLnBrk="1" hangingPunct="1"/>
            <a:r>
              <a:rPr lang="sk-SK" sz="1200" smtClean="0">
                <a:solidFill>
                  <a:srgbClr val="92D050"/>
                </a:solidFill>
              </a:rPr>
              <a:t>Zdroj: WAMSER, Ludwig (ed.). Die Welt von Byzanz – Europas östliches Erbe. Glanz, Krisen und Fortleben einer tausendjährigen Kultur. München 2004, s. 300.</a:t>
            </a:r>
          </a:p>
        </p:txBody>
      </p:sp>
      <p:pic>
        <p:nvPicPr>
          <p:cNvPr id="26628" name="Obrázok 4" descr="InG_000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225" y="457200"/>
            <a:ext cx="6327775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/>
          <p:cNvSpPr>
            <a:spLocks noGrp="1"/>
          </p:cNvSpPr>
          <p:nvPr>
            <p:ph type="ctrTitle"/>
          </p:nvPr>
        </p:nvSpPr>
        <p:spPr>
          <a:xfrm>
            <a:off x="304800" y="762000"/>
            <a:ext cx="3429000" cy="147002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sz="3200" smtClean="0">
                <a:solidFill>
                  <a:schemeClr val="accent1">
                    <a:satMod val="150000"/>
                  </a:schemeClr>
                </a:solidFill>
              </a:rPr>
              <a:t>Retiazka s krížikom zo 7. storočia. Konštantínopol alebo Sýria</a:t>
            </a:r>
          </a:p>
        </p:txBody>
      </p:sp>
      <p:sp>
        <p:nvSpPr>
          <p:cNvPr id="27651" name="Podnadpis 4"/>
          <p:cNvSpPr>
            <a:spLocks noGrp="1"/>
          </p:cNvSpPr>
          <p:nvPr>
            <p:ph type="subTitle" idx="1"/>
          </p:nvPr>
        </p:nvSpPr>
        <p:spPr>
          <a:xfrm>
            <a:off x="838200" y="6248400"/>
            <a:ext cx="6400800" cy="369888"/>
          </a:xfrm>
        </p:spPr>
        <p:txBody>
          <a:bodyPr>
            <a:spAutoFit/>
          </a:bodyPr>
          <a:lstStyle/>
          <a:p>
            <a:pPr eaLnBrk="1" hangingPunct="1"/>
            <a:r>
              <a:rPr lang="sk-SK" sz="1200" smtClean="0">
                <a:solidFill>
                  <a:srgbClr val="92D050"/>
                </a:solidFill>
              </a:rPr>
              <a:t>Zdroj: WAMSER, Ludwig (ed.). Die Welt von Byzanz – Europas östliches Erbe. Glanz, Krisen und Fortleben einer tausendjährigen Kultur. München 2004, s. 305.</a:t>
            </a:r>
          </a:p>
        </p:txBody>
      </p:sp>
      <p:pic>
        <p:nvPicPr>
          <p:cNvPr id="27652" name="Obrázok 3" descr="InG_00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762000"/>
            <a:ext cx="5159375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dpis 1"/>
          <p:cNvSpPr>
            <a:spLocks noGrp="1"/>
          </p:cNvSpPr>
          <p:nvPr>
            <p:ph type="ctrTitle"/>
          </p:nvPr>
        </p:nvSpPr>
        <p:spPr>
          <a:xfrm>
            <a:off x="762000" y="152400"/>
            <a:ext cx="7772400" cy="14700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sz="3200" smtClean="0">
                <a:solidFill>
                  <a:schemeClr val="accent1">
                    <a:satMod val="150000"/>
                  </a:schemeClr>
                </a:solidFill>
              </a:rPr>
              <a:t>Polmesiacovité náušnice z 6./7. storočia</a:t>
            </a:r>
          </a:p>
        </p:txBody>
      </p:sp>
      <p:sp>
        <p:nvSpPr>
          <p:cNvPr id="28675" name="Podnadpis 2"/>
          <p:cNvSpPr>
            <a:spLocks noGrp="1"/>
          </p:cNvSpPr>
          <p:nvPr>
            <p:ph type="subTitle" idx="1"/>
          </p:nvPr>
        </p:nvSpPr>
        <p:spPr>
          <a:xfrm>
            <a:off x="1828800" y="6248400"/>
            <a:ext cx="6400800" cy="381000"/>
          </a:xfrm>
        </p:spPr>
        <p:txBody>
          <a:bodyPr/>
          <a:lstStyle/>
          <a:p>
            <a:pPr eaLnBrk="1" hangingPunct="1"/>
            <a:r>
              <a:rPr lang="de-DE" sz="1200" smtClean="0">
                <a:solidFill>
                  <a:srgbClr val="92D050"/>
                </a:solidFill>
              </a:rPr>
              <a:t>Zdroj: Rom und Byzanz. Archäologische Kostbarkeiten aus Bayern. München 1998, s.</a:t>
            </a:r>
            <a:r>
              <a:rPr lang="sk-SK" sz="1200" smtClean="0">
                <a:solidFill>
                  <a:srgbClr val="92D050"/>
                </a:solidFill>
              </a:rPr>
              <a:t> 192.</a:t>
            </a:r>
            <a:r>
              <a:rPr lang="de-DE" sz="1200" smtClean="0">
                <a:solidFill>
                  <a:srgbClr val="92D050"/>
                </a:solidFill>
              </a:rPr>
              <a:t> </a:t>
            </a:r>
            <a:endParaRPr lang="sk-SK" sz="1200" smtClean="0">
              <a:solidFill>
                <a:srgbClr val="92D050"/>
              </a:solidFill>
            </a:endParaRPr>
          </a:p>
        </p:txBody>
      </p:sp>
      <p:pic>
        <p:nvPicPr>
          <p:cNvPr id="28676" name="Obrázok 3" descr="IMG_00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143000"/>
            <a:ext cx="6029325" cy="479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/>
          <p:cNvSpPr>
            <a:spLocks noGrp="1"/>
          </p:cNvSpPr>
          <p:nvPr>
            <p:ph type="ctrTitle"/>
          </p:nvPr>
        </p:nvSpPr>
        <p:spPr>
          <a:xfrm>
            <a:off x="685800" y="1295400"/>
            <a:ext cx="2971800" cy="147002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sz="3200" dirty="0" smtClean="0">
                <a:solidFill>
                  <a:schemeClr val="accent1">
                    <a:satMod val="150000"/>
                  </a:schemeClr>
                </a:solidFill>
              </a:rPr>
              <a:t>Náušnice zdobené filigránom alebo granuláciou z 9. – 11. storočia </a:t>
            </a:r>
          </a:p>
        </p:txBody>
      </p:sp>
      <p:sp>
        <p:nvSpPr>
          <p:cNvPr id="29699" name="Podnadpis 6"/>
          <p:cNvSpPr>
            <a:spLocks noGrp="1"/>
          </p:cNvSpPr>
          <p:nvPr>
            <p:ph type="subTitle" idx="1"/>
          </p:nvPr>
        </p:nvSpPr>
        <p:spPr>
          <a:xfrm>
            <a:off x="304800" y="5638800"/>
            <a:ext cx="3505200" cy="554038"/>
          </a:xfrm>
        </p:spPr>
        <p:txBody>
          <a:bodyPr>
            <a:spAutoFit/>
          </a:bodyPr>
          <a:lstStyle/>
          <a:p>
            <a:pPr eaLnBrk="1" hangingPunct="1"/>
            <a:r>
              <a:rPr lang="sk-SK" sz="1200" smtClean="0">
                <a:solidFill>
                  <a:srgbClr val="92D050"/>
                </a:solidFill>
              </a:rPr>
              <a:t>Zdroj: WAMSER, Ludwig (ed.). Die Welt von Byzanz – Europas östliches Erbe. Glanz, Krisen und Fortleben einer tausendjährigen Kultur. München 2004, s. 325.</a:t>
            </a:r>
          </a:p>
        </p:txBody>
      </p:sp>
      <p:pic>
        <p:nvPicPr>
          <p:cNvPr id="29700" name="Obrázok 5" descr="InG_00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75" y="0"/>
            <a:ext cx="4873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"/>
          <p:cNvSpPr>
            <a:spLocks noGrp="1"/>
          </p:cNvSpPr>
          <p:nvPr>
            <p:ph type="ctrTitle"/>
          </p:nvPr>
        </p:nvSpPr>
        <p:spPr>
          <a:xfrm>
            <a:off x="838200" y="304800"/>
            <a:ext cx="7772400" cy="14700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sz="3200" smtClean="0">
                <a:solidFill>
                  <a:schemeClr val="accent1">
                    <a:satMod val="150000"/>
                  </a:schemeClr>
                </a:solidFill>
              </a:rPr>
              <a:t>Prstene s monogramom zo 4. – 8. storočia</a:t>
            </a:r>
          </a:p>
        </p:txBody>
      </p:sp>
      <p:sp>
        <p:nvSpPr>
          <p:cNvPr id="30723" name="Podnadpis 2"/>
          <p:cNvSpPr>
            <a:spLocks noGrp="1"/>
          </p:cNvSpPr>
          <p:nvPr>
            <p:ph type="subTitle" idx="1"/>
          </p:nvPr>
        </p:nvSpPr>
        <p:spPr>
          <a:xfrm>
            <a:off x="1371600" y="5943600"/>
            <a:ext cx="6400800" cy="533400"/>
          </a:xfrm>
        </p:spPr>
        <p:txBody>
          <a:bodyPr/>
          <a:lstStyle/>
          <a:p>
            <a:pPr eaLnBrk="1" hangingPunct="1"/>
            <a:r>
              <a:rPr lang="sk-SK" sz="1200" smtClean="0">
                <a:solidFill>
                  <a:srgbClr val="92D050"/>
                </a:solidFill>
              </a:rPr>
              <a:t>Zdroj: Rom und Byzanz. Archäologische Kostbarkeiten aus Bayern. München 1998, s. 224 - 225.</a:t>
            </a:r>
          </a:p>
          <a:p>
            <a:pPr eaLnBrk="1" hangingPunct="1"/>
            <a:endParaRPr lang="sk-SK" sz="1200" smtClean="0">
              <a:solidFill>
                <a:srgbClr val="92D050"/>
              </a:solidFill>
            </a:endParaRPr>
          </a:p>
        </p:txBody>
      </p:sp>
      <p:pic>
        <p:nvPicPr>
          <p:cNvPr id="30724" name="Obrázok 3" descr="IMG_00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524000"/>
            <a:ext cx="6486525" cy="162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Obrázok 4" descr="IMG_000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810000"/>
            <a:ext cx="6461125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dpis 1"/>
          <p:cNvSpPr>
            <a:spLocks noGrp="1"/>
          </p:cNvSpPr>
          <p:nvPr>
            <p:ph type="ctrTitle"/>
          </p:nvPr>
        </p:nvSpPr>
        <p:spPr>
          <a:xfrm>
            <a:off x="762000" y="457200"/>
            <a:ext cx="7772400" cy="6858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sz="3200" smtClean="0">
                <a:solidFill>
                  <a:schemeClr val="accent1">
                    <a:satMod val="150000"/>
                  </a:schemeClr>
                </a:solidFill>
              </a:rPr>
              <a:t>Strieborné a zlaté prívesky v podobe kríža z 5. – 7. storočia</a:t>
            </a:r>
          </a:p>
        </p:txBody>
      </p:sp>
      <p:sp>
        <p:nvSpPr>
          <p:cNvPr id="31747" name="Podnadpis 5"/>
          <p:cNvSpPr>
            <a:spLocks noGrp="1"/>
          </p:cNvSpPr>
          <p:nvPr>
            <p:ph type="subTitle" idx="1"/>
          </p:nvPr>
        </p:nvSpPr>
        <p:spPr>
          <a:xfrm>
            <a:off x="1371600" y="5867400"/>
            <a:ext cx="6400800" cy="369888"/>
          </a:xfrm>
        </p:spPr>
        <p:txBody>
          <a:bodyPr>
            <a:spAutoFit/>
          </a:bodyPr>
          <a:lstStyle/>
          <a:p>
            <a:pPr eaLnBrk="1" hangingPunct="1"/>
            <a:r>
              <a:rPr lang="sk-SK" sz="1200" smtClean="0">
                <a:solidFill>
                  <a:srgbClr val="92D050"/>
                </a:solidFill>
              </a:rPr>
              <a:t>Zdroj: WAMSER, Ludwig (ed.). Die Welt von Byzanz – Europas östliches Erbe. Glanz, Krisen und Fortleben einer tausendjährigen Kultur. München 2004, s. 311.</a:t>
            </a:r>
          </a:p>
        </p:txBody>
      </p:sp>
      <p:pic>
        <p:nvPicPr>
          <p:cNvPr id="31748" name="Obrázok 3" descr="InG_00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163" y="1303338"/>
            <a:ext cx="6035675" cy="425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adpis 1"/>
          <p:cNvSpPr>
            <a:spLocks noGrp="1"/>
          </p:cNvSpPr>
          <p:nvPr>
            <p:ph type="ctrTitle"/>
          </p:nvPr>
        </p:nvSpPr>
        <p:spPr>
          <a:xfrm>
            <a:off x="838200" y="381000"/>
            <a:ext cx="7772400" cy="14700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sz="3200" dirty="0" smtClean="0">
                <a:solidFill>
                  <a:schemeClr val="accent1">
                    <a:satMod val="150000"/>
                  </a:schemeClr>
                </a:solidFill>
              </a:rPr>
              <a:t>Mramorová platňa z 9./10. storočia</a:t>
            </a:r>
          </a:p>
        </p:txBody>
      </p:sp>
      <p:sp>
        <p:nvSpPr>
          <p:cNvPr id="14339" name="Podnadpis 2"/>
          <p:cNvSpPr>
            <a:spLocks noGrp="1"/>
          </p:cNvSpPr>
          <p:nvPr>
            <p:ph type="subTitle" idx="1"/>
          </p:nvPr>
        </p:nvSpPr>
        <p:spPr>
          <a:xfrm>
            <a:off x="1219200" y="5486400"/>
            <a:ext cx="6400800" cy="609600"/>
          </a:xfrm>
        </p:spPr>
        <p:txBody>
          <a:bodyPr/>
          <a:lstStyle/>
          <a:p>
            <a:pPr eaLnBrk="1" hangingPunct="1"/>
            <a:r>
              <a:rPr lang="sk-SK" sz="1200" smtClean="0">
                <a:solidFill>
                  <a:srgbClr val="92D050"/>
                </a:solidFill>
              </a:rPr>
              <a:t>Zdroj: WAMSER, Ludwig (ed.). Die Welt von Byzanz – Europas östliches Erbe. Glanz, Krisen und Fortleben einer tausendjährigen Kultur. München 2004, s. 80.</a:t>
            </a:r>
          </a:p>
        </p:txBody>
      </p:sp>
      <p:pic>
        <p:nvPicPr>
          <p:cNvPr id="14340" name="Obrázok 3" descr="InG_000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963" y="1652588"/>
            <a:ext cx="6188075" cy="35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/>
          <p:cNvSpPr>
            <a:spLocks noGrp="1"/>
          </p:cNvSpPr>
          <p:nvPr>
            <p:ph type="ctrTitle"/>
          </p:nvPr>
        </p:nvSpPr>
        <p:spPr>
          <a:xfrm>
            <a:off x="914400" y="685800"/>
            <a:ext cx="1905000" cy="14700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sz="3200" smtClean="0">
                <a:solidFill>
                  <a:schemeClr val="accent1">
                    <a:satMod val="150000"/>
                  </a:schemeClr>
                </a:solidFill>
              </a:rPr>
              <a:t>Bronzové pečatidlá</a:t>
            </a:r>
          </a:p>
        </p:txBody>
      </p:sp>
      <p:sp>
        <p:nvSpPr>
          <p:cNvPr id="32771" name="Podnadpis 4"/>
          <p:cNvSpPr>
            <a:spLocks noGrp="1"/>
          </p:cNvSpPr>
          <p:nvPr>
            <p:ph type="subTitle" idx="1"/>
          </p:nvPr>
        </p:nvSpPr>
        <p:spPr>
          <a:xfrm>
            <a:off x="609600" y="5410200"/>
            <a:ext cx="2895600" cy="738188"/>
          </a:xfrm>
        </p:spPr>
        <p:txBody>
          <a:bodyPr>
            <a:spAutoFit/>
          </a:bodyPr>
          <a:lstStyle/>
          <a:p>
            <a:pPr eaLnBrk="1" hangingPunct="1"/>
            <a:r>
              <a:rPr lang="sk-SK" sz="1200" smtClean="0">
                <a:solidFill>
                  <a:srgbClr val="92D050"/>
                </a:solidFill>
              </a:rPr>
              <a:t>Zdroj: WAMSER, Ludwig (ed.). Die Welt von Byzanz – Europas östliches Erbe. Glanz, Krisen und Fortleben einer tausendjährigen Kultur. München 2004, s. 340.</a:t>
            </a:r>
          </a:p>
        </p:txBody>
      </p:sp>
      <p:pic>
        <p:nvPicPr>
          <p:cNvPr id="32772" name="Obrázok 3" descr="InG_0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475" y="0"/>
            <a:ext cx="49625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1"/>
          <p:cNvSpPr>
            <a:spLocks noGrp="1"/>
          </p:cNvSpPr>
          <p:nvPr>
            <p:ph type="ctrTitle"/>
          </p:nvPr>
        </p:nvSpPr>
        <p:spPr>
          <a:xfrm>
            <a:off x="304800" y="609600"/>
            <a:ext cx="2362200" cy="14700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sz="3600" dirty="0" smtClean="0">
                <a:solidFill>
                  <a:schemeClr val="accent1">
                    <a:satMod val="150000"/>
                  </a:schemeClr>
                </a:solidFill>
              </a:rPr>
              <a:t>Váhy z bronzu</a:t>
            </a:r>
          </a:p>
        </p:txBody>
      </p:sp>
      <p:sp>
        <p:nvSpPr>
          <p:cNvPr id="33795" name="Podnadpis 2"/>
          <p:cNvSpPr>
            <a:spLocks noGrp="1"/>
          </p:cNvSpPr>
          <p:nvPr>
            <p:ph type="subTitle" idx="1"/>
          </p:nvPr>
        </p:nvSpPr>
        <p:spPr>
          <a:xfrm>
            <a:off x="0" y="5791200"/>
            <a:ext cx="2667000" cy="685800"/>
          </a:xfrm>
        </p:spPr>
        <p:txBody>
          <a:bodyPr/>
          <a:lstStyle/>
          <a:p>
            <a:pPr eaLnBrk="1" hangingPunct="1"/>
            <a:r>
              <a:rPr lang="sk-SK" sz="1200" smtClean="0">
                <a:solidFill>
                  <a:srgbClr val="92D050"/>
                </a:solidFill>
              </a:rPr>
              <a:t>Zdroj: Rom und Byzanz. Archäologische Kostbarkeiten aus Bayern. München 1998, s. 170.</a:t>
            </a:r>
          </a:p>
        </p:txBody>
      </p:sp>
      <p:pic>
        <p:nvPicPr>
          <p:cNvPr id="33796" name="Obrázok 3" descr="IMG_000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688" y="228600"/>
            <a:ext cx="6437312" cy="613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81000" y="457200"/>
            <a:ext cx="3200400" cy="1673352"/>
          </a:xfrm>
        </p:spPr>
        <p:txBody>
          <a:bodyPr/>
          <a:lstStyle/>
          <a:p>
            <a:pPr eaLnBrk="1" hangingPunct="1">
              <a:defRPr/>
            </a:pPr>
            <a:r>
              <a:rPr lang="sk-SK" sz="3200" dirty="0" smtClean="0"/>
              <a:t>Rovnoramenné váhy. 4. – 10. storočie (?)</a:t>
            </a:r>
            <a:endParaRPr lang="sk-SK" sz="3200" dirty="0"/>
          </a:p>
        </p:txBody>
      </p:sp>
      <p:sp>
        <p:nvSpPr>
          <p:cNvPr id="34819" name="Podnadpis 2"/>
          <p:cNvSpPr>
            <a:spLocks noGrp="1"/>
          </p:cNvSpPr>
          <p:nvPr>
            <p:ph type="subTitle" idx="1"/>
          </p:nvPr>
        </p:nvSpPr>
        <p:spPr>
          <a:xfrm>
            <a:off x="304800" y="5029200"/>
            <a:ext cx="3429000" cy="1500188"/>
          </a:xfrm>
        </p:spPr>
        <p:txBody>
          <a:bodyPr/>
          <a:lstStyle/>
          <a:p>
            <a:pPr eaLnBrk="1" hangingPunct="1"/>
            <a:r>
              <a:rPr lang="de-DE" sz="1200" smtClean="0">
                <a:solidFill>
                  <a:srgbClr val="92D050"/>
                </a:solidFill>
              </a:rPr>
              <a:t>Zdroj: WAMSER, Ludwig (ed.). Die Welt von Byzanz – Europas östliches Erbe. Glanz, Krisen und Fortleben einer tausendjährigen Kultur. München 2004, s. </a:t>
            </a:r>
            <a:r>
              <a:rPr lang="sk-SK" sz="1200" smtClean="0">
                <a:solidFill>
                  <a:srgbClr val="92D050"/>
                </a:solidFill>
              </a:rPr>
              <a:t>359</a:t>
            </a:r>
            <a:r>
              <a:rPr lang="de-DE" sz="1200" smtClean="0">
                <a:solidFill>
                  <a:srgbClr val="92D050"/>
                </a:solidFill>
              </a:rPr>
              <a:t>.</a:t>
            </a:r>
          </a:p>
          <a:p>
            <a:pPr eaLnBrk="1" hangingPunct="1"/>
            <a:endParaRPr lang="sk-SK" smtClean="0"/>
          </a:p>
        </p:txBody>
      </p:sp>
      <p:pic>
        <p:nvPicPr>
          <p:cNvPr id="34820" name="Obrázok 3" descr="IMG_00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0"/>
            <a:ext cx="5181600" cy="692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09600" y="533400"/>
            <a:ext cx="8077200" cy="1673352"/>
          </a:xfrm>
        </p:spPr>
        <p:txBody>
          <a:bodyPr/>
          <a:lstStyle/>
          <a:p>
            <a:pPr eaLnBrk="1" hangingPunct="1">
              <a:defRPr/>
            </a:pPr>
            <a:r>
              <a:rPr lang="sk-SK" sz="3200" dirty="0" smtClean="0"/>
              <a:t>Okrúhle bronzové obchodnícke závažia. 6. – 12. storočie</a:t>
            </a:r>
            <a:endParaRPr lang="sk-SK" sz="3200" dirty="0"/>
          </a:p>
        </p:txBody>
      </p:sp>
      <p:sp>
        <p:nvSpPr>
          <p:cNvPr id="35843" name="Podnadpis 2"/>
          <p:cNvSpPr>
            <a:spLocks noGrp="1"/>
          </p:cNvSpPr>
          <p:nvPr>
            <p:ph type="subTitle" idx="1"/>
          </p:nvPr>
        </p:nvSpPr>
        <p:spPr>
          <a:xfrm>
            <a:off x="609600" y="5181600"/>
            <a:ext cx="8077200" cy="1500188"/>
          </a:xfrm>
        </p:spPr>
        <p:txBody>
          <a:bodyPr/>
          <a:lstStyle/>
          <a:p>
            <a:pPr eaLnBrk="1" hangingPunct="1"/>
            <a:r>
              <a:rPr lang="de-DE" sz="1200" smtClean="0">
                <a:solidFill>
                  <a:srgbClr val="92D050"/>
                </a:solidFill>
              </a:rPr>
              <a:t>Zdroj: WAMSER, Ludwig (ed.). Die Welt von Byzanz – Europas östliches Erbe. Glanz, Krisen und Fortleben einer tausendjährigen Kultur. München 2004, s. </a:t>
            </a:r>
            <a:r>
              <a:rPr lang="sk-SK" sz="1200" smtClean="0">
                <a:solidFill>
                  <a:srgbClr val="92D050"/>
                </a:solidFill>
              </a:rPr>
              <a:t>366.</a:t>
            </a:r>
            <a:endParaRPr lang="de-DE" sz="1200" smtClean="0">
              <a:solidFill>
                <a:srgbClr val="92D050"/>
              </a:solidFill>
            </a:endParaRPr>
          </a:p>
          <a:p>
            <a:pPr eaLnBrk="1" hangingPunct="1"/>
            <a:endParaRPr lang="sk-SK" smtClean="0"/>
          </a:p>
        </p:txBody>
      </p:sp>
      <p:pic>
        <p:nvPicPr>
          <p:cNvPr id="35844" name="Obrázok 4" descr="IMG_000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600200"/>
            <a:ext cx="5827713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/>
          <p:cNvSpPr>
            <a:spLocks noGrp="1"/>
          </p:cNvSpPr>
          <p:nvPr>
            <p:ph type="ctrTitle"/>
          </p:nvPr>
        </p:nvSpPr>
        <p:spPr>
          <a:xfrm>
            <a:off x="381000" y="381000"/>
            <a:ext cx="2667000" cy="1470025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sz="1600" dirty="0" smtClean="0">
                <a:solidFill>
                  <a:schemeClr val="accent1">
                    <a:satMod val="150000"/>
                  </a:schemeClr>
                </a:solidFill>
              </a:rPr>
              <a:t>Mince byzantských cisárov. Konštantín VI. (780 – 797) – 57, </a:t>
            </a:r>
            <a:r>
              <a:rPr lang="sk-SK" sz="1600" dirty="0" err="1" smtClean="0">
                <a:solidFill>
                  <a:schemeClr val="accent1">
                    <a:satMod val="150000"/>
                  </a:schemeClr>
                </a:solidFill>
              </a:rPr>
              <a:t>Leon</a:t>
            </a:r>
            <a:r>
              <a:rPr lang="sk-SK" sz="1600" dirty="0" smtClean="0">
                <a:solidFill>
                  <a:schemeClr val="accent1">
                    <a:satMod val="150000"/>
                  </a:schemeClr>
                </a:solidFill>
              </a:rPr>
              <a:t> V. (813 – 820) – 58,  </a:t>
            </a:r>
            <a:r>
              <a:rPr lang="sk-SK" sz="1600" dirty="0" err="1" smtClean="0">
                <a:solidFill>
                  <a:schemeClr val="accent1">
                    <a:satMod val="150000"/>
                  </a:schemeClr>
                </a:solidFill>
              </a:rPr>
              <a:t>Basileios</a:t>
            </a:r>
            <a:r>
              <a:rPr lang="sk-SK" sz="1600" dirty="0" smtClean="0">
                <a:solidFill>
                  <a:schemeClr val="accent1">
                    <a:satMod val="150000"/>
                  </a:schemeClr>
                </a:solidFill>
              </a:rPr>
              <a:t> I. (867 – 886) – 59, </a:t>
            </a:r>
            <a:r>
              <a:rPr lang="sk-SK" sz="1600" dirty="0" err="1" smtClean="0">
                <a:solidFill>
                  <a:schemeClr val="accent1">
                    <a:satMod val="150000"/>
                  </a:schemeClr>
                </a:solidFill>
              </a:rPr>
              <a:t>Leon</a:t>
            </a:r>
            <a:r>
              <a:rPr lang="sk-SK" sz="1600" dirty="0" smtClean="0">
                <a:solidFill>
                  <a:schemeClr val="accent1">
                    <a:satMod val="150000"/>
                  </a:schemeClr>
                </a:solidFill>
              </a:rPr>
              <a:t> VI. 886 – 912) – 60, Konštantín VII. (913 – 959) – 61, </a:t>
            </a:r>
            <a:r>
              <a:rPr lang="sk-SK" sz="1600" dirty="0" err="1" smtClean="0">
                <a:solidFill>
                  <a:schemeClr val="accent1">
                    <a:satMod val="150000"/>
                  </a:schemeClr>
                </a:solidFill>
              </a:rPr>
              <a:t>Nikeforos</a:t>
            </a:r>
            <a:r>
              <a:rPr lang="sk-SK" sz="1600" dirty="0" smtClean="0">
                <a:solidFill>
                  <a:schemeClr val="accent1">
                    <a:satMod val="150000"/>
                  </a:schemeClr>
                </a:solidFill>
              </a:rPr>
              <a:t> II. </a:t>
            </a:r>
            <a:r>
              <a:rPr lang="sk-SK" sz="1600" dirty="0" err="1" smtClean="0">
                <a:solidFill>
                  <a:schemeClr val="accent1">
                    <a:satMod val="150000"/>
                  </a:schemeClr>
                </a:solidFill>
              </a:rPr>
              <a:t>Fokas</a:t>
            </a:r>
            <a:r>
              <a:rPr lang="sk-SK" sz="1600" dirty="0" smtClean="0">
                <a:solidFill>
                  <a:schemeClr val="accent1">
                    <a:satMod val="150000"/>
                  </a:schemeClr>
                </a:solidFill>
              </a:rPr>
              <a:t> (963 – 969) – 62, </a:t>
            </a:r>
            <a:r>
              <a:rPr lang="sk-SK" sz="1600" dirty="0" err="1" smtClean="0">
                <a:solidFill>
                  <a:schemeClr val="accent1">
                    <a:satMod val="150000"/>
                  </a:schemeClr>
                </a:solidFill>
              </a:rPr>
              <a:t>Ioannes</a:t>
            </a:r>
            <a:r>
              <a:rPr lang="sk-SK" sz="1600" dirty="0" smtClean="0">
                <a:solidFill>
                  <a:schemeClr val="accent1">
                    <a:satMod val="150000"/>
                  </a:schemeClr>
                </a:solidFill>
              </a:rPr>
              <a:t> I. </a:t>
            </a:r>
            <a:r>
              <a:rPr lang="sk-SK" sz="1600" dirty="0" err="1" smtClean="0">
                <a:solidFill>
                  <a:schemeClr val="accent1">
                    <a:satMod val="150000"/>
                  </a:schemeClr>
                </a:solidFill>
              </a:rPr>
              <a:t>Tzimiskes</a:t>
            </a:r>
            <a:r>
              <a:rPr lang="sk-SK" sz="1600" dirty="0" smtClean="0">
                <a:solidFill>
                  <a:schemeClr val="accent1">
                    <a:satMod val="150000"/>
                  </a:schemeClr>
                </a:solidFill>
              </a:rPr>
              <a:t> (969 – 976) – 63, </a:t>
            </a:r>
            <a:r>
              <a:rPr lang="sk-SK" sz="1600" dirty="0" err="1" smtClean="0">
                <a:solidFill>
                  <a:schemeClr val="accent1">
                    <a:satMod val="150000"/>
                  </a:schemeClr>
                </a:solidFill>
              </a:rPr>
              <a:t>Basileios</a:t>
            </a:r>
            <a:r>
              <a:rPr lang="sk-SK" sz="1600" dirty="0" smtClean="0">
                <a:solidFill>
                  <a:schemeClr val="accent1">
                    <a:satMod val="150000"/>
                  </a:schemeClr>
                </a:solidFill>
              </a:rPr>
              <a:t> II. (976 – 1025) – 64, Konštantín IX. </a:t>
            </a:r>
            <a:r>
              <a:rPr lang="sk-SK" sz="1600" dirty="0" err="1" smtClean="0">
                <a:solidFill>
                  <a:schemeClr val="accent1">
                    <a:satMod val="150000"/>
                  </a:schemeClr>
                </a:solidFill>
              </a:rPr>
              <a:t>Monomachos</a:t>
            </a:r>
            <a:r>
              <a:rPr lang="sk-SK" sz="1600" dirty="0" smtClean="0">
                <a:solidFill>
                  <a:schemeClr val="accent1">
                    <a:satMod val="150000"/>
                  </a:schemeClr>
                </a:solidFill>
              </a:rPr>
              <a:t> ((1042 – 1065) – 65, 66</a:t>
            </a:r>
          </a:p>
        </p:txBody>
      </p:sp>
      <p:sp>
        <p:nvSpPr>
          <p:cNvPr id="36867" name="Podnadpis 2"/>
          <p:cNvSpPr>
            <a:spLocks noGrp="1"/>
          </p:cNvSpPr>
          <p:nvPr>
            <p:ph type="subTitle" idx="1"/>
          </p:nvPr>
        </p:nvSpPr>
        <p:spPr>
          <a:xfrm>
            <a:off x="762000" y="5410200"/>
            <a:ext cx="2286000" cy="1219200"/>
          </a:xfrm>
        </p:spPr>
        <p:txBody>
          <a:bodyPr/>
          <a:lstStyle/>
          <a:p>
            <a:pPr eaLnBrk="1" hangingPunct="1"/>
            <a:r>
              <a:rPr lang="sk-SK" sz="1200" smtClean="0">
                <a:solidFill>
                  <a:srgbClr val="92D050"/>
                </a:solidFill>
              </a:rPr>
              <a:t>Zdroj: WAMSER, Ludwig (ed.). Die Welt von Byzanz – Europas östliches Erbe. Glanz, Krisen und Fortleben einer tausendjährigen Kultur. München 2004, s. 57.</a:t>
            </a:r>
          </a:p>
          <a:p>
            <a:pPr eaLnBrk="1" hangingPunct="1"/>
            <a:endParaRPr lang="sk-SK" smtClean="0">
              <a:solidFill>
                <a:srgbClr val="92D050"/>
              </a:solidFill>
            </a:endParaRPr>
          </a:p>
        </p:txBody>
      </p:sp>
      <p:pic>
        <p:nvPicPr>
          <p:cNvPr id="36868" name="Obrázok 3" descr="InG_00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438" y="609600"/>
            <a:ext cx="5389562" cy="547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524000" y="228600"/>
            <a:ext cx="5943600" cy="228600"/>
          </a:xfrm>
          <a:prstGeom prst="rect">
            <a:avLst/>
          </a:prstGeom>
        </p:spPr>
        <p:txBody>
          <a:bodyPr vert="horz" lIns="91440" rIns="45720" rtlCol="0" anchor="ctr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 kern="1200">
                <a:solidFill>
                  <a:srgbClr val="FFC8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9pPr>
            <a:extLst/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sk-SK" sz="1600" dirty="0" smtClean="0">
                <a:solidFill>
                  <a:schemeClr val="accent1">
                    <a:satMod val="150000"/>
                  </a:schemeClr>
                </a:solidFill>
              </a:rPr>
              <a:t>Hranice </a:t>
            </a:r>
            <a:r>
              <a:rPr lang="sk-SK" sz="1600" dirty="0" err="1">
                <a:solidFill>
                  <a:schemeClr val="accent1">
                    <a:satMod val="150000"/>
                  </a:schemeClr>
                </a:solidFill>
              </a:rPr>
              <a:t>V</a:t>
            </a:r>
            <a:r>
              <a:rPr lang="sk-SK" sz="1600" dirty="0" err="1" smtClean="0">
                <a:solidFill>
                  <a:schemeClr val="accent1">
                    <a:satMod val="150000"/>
                  </a:schemeClr>
                </a:solidFill>
              </a:rPr>
              <a:t>ýchodorímskej</a:t>
            </a:r>
            <a:r>
              <a:rPr lang="sk-SK" sz="1600" dirty="0" smtClean="0">
                <a:solidFill>
                  <a:schemeClr val="accent1">
                    <a:satMod val="150000"/>
                  </a:schemeClr>
                </a:solidFill>
              </a:rPr>
              <a:t> ríše na začiatku vlády </a:t>
            </a:r>
            <a:r>
              <a:rPr lang="sk-SK" sz="1600" dirty="0" err="1" smtClean="0">
                <a:solidFill>
                  <a:schemeClr val="accent1">
                    <a:satMod val="150000"/>
                  </a:schemeClr>
                </a:solidFill>
              </a:rPr>
              <a:t>Justiniána</a:t>
            </a:r>
            <a:r>
              <a:rPr lang="sk-SK" sz="1600" dirty="0" smtClean="0">
                <a:solidFill>
                  <a:schemeClr val="accent1">
                    <a:satMod val="150000"/>
                  </a:schemeClr>
                </a:solidFill>
              </a:rPr>
              <a:t> I. (r. 527)</a:t>
            </a:r>
          </a:p>
        </p:txBody>
      </p:sp>
      <p:sp>
        <p:nvSpPr>
          <p:cNvPr id="5" name="Podnadpis 2"/>
          <p:cNvSpPr txBox="1">
            <a:spLocks/>
          </p:cNvSpPr>
          <p:nvPr/>
        </p:nvSpPr>
        <p:spPr bwMode="auto">
          <a:xfrm>
            <a:off x="609600" y="6096000"/>
            <a:ext cx="7924800" cy="630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>
            <a:lvl1pPr marL="438150" indent="-319088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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2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6C7D"/>
              </a:buClr>
              <a:buFont typeface="Arial" panose="020B0604020202020204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02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76D"/>
              </a:buClr>
              <a:buFont typeface="Arial" panose="020B0604020202020204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55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just" eaLnBrk="1" hangingPunct="1"/>
            <a:r>
              <a:rPr lang="sk-SK" sz="1200" dirty="0" smtClean="0">
                <a:solidFill>
                  <a:srgbClr val="92D050"/>
                </a:solidFill>
              </a:rPr>
              <a:t>Zdroj: upravené Martinom Husárom podľa </a:t>
            </a:r>
            <a:r>
              <a:rPr lang="en-GB" sz="1200" dirty="0" smtClean="0">
                <a:solidFill>
                  <a:srgbClr val="92D050"/>
                </a:solidFill>
              </a:rPr>
              <a:t>LOUTH</a:t>
            </a:r>
            <a:r>
              <a:rPr lang="en-GB" sz="1200" dirty="0">
                <a:solidFill>
                  <a:srgbClr val="92D050"/>
                </a:solidFill>
              </a:rPr>
              <a:t>, Andrew. Justinian and his legacy (500–600). In SHEPARD, Jonathan (ed.). </a:t>
            </a:r>
            <a:r>
              <a:rPr lang="en-GB" sz="1200" i="1" dirty="0">
                <a:solidFill>
                  <a:srgbClr val="92D050"/>
                </a:solidFill>
              </a:rPr>
              <a:t>The Cambridge history of the Byzantine Empire c. 500–1492</a:t>
            </a:r>
            <a:r>
              <a:rPr lang="en-GB" sz="1200" dirty="0">
                <a:solidFill>
                  <a:srgbClr val="92D050"/>
                </a:solidFill>
              </a:rPr>
              <a:t>. Cambridge: Cambridge University Press, 2008, s. 110, map 5.</a:t>
            </a:r>
            <a:endParaRPr lang="sk-SK" dirty="0" smtClean="0">
              <a:solidFill>
                <a:srgbClr val="92D050"/>
              </a:solidFill>
            </a:endParaRP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97" y="761999"/>
            <a:ext cx="8600605" cy="533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228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1524000" y="228600"/>
            <a:ext cx="5943600" cy="228600"/>
          </a:xfrm>
          <a:prstGeom prst="rect">
            <a:avLst/>
          </a:prstGeom>
        </p:spPr>
        <p:txBody>
          <a:bodyPr vert="horz" lIns="91440" rIns="45720" rtlCol="0" anchor="ctr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 kern="1200">
                <a:solidFill>
                  <a:srgbClr val="FFC8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9pPr>
            <a:extLst/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sk-SK" sz="1600" dirty="0" smtClean="0">
                <a:solidFill>
                  <a:schemeClr val="accent1">
                    <a:satMod val="150000"/>
                  </a:schemeClr>
                </a:solidFill>
              </a:rPr>
              <a:t>Rozšírenie hraníc </a:t>
            </a:r>
            <a:r>
              <a:rPr lang="sk-SK" sz="1600" dirty="0" err="1">
                <a:solidFill>
                  <a:schemeClr val="accent1">
                    <a:satMod val="150000"/>
                  </a:schemeClr>
                </a:solidFill>
              </a:rPr>
              <a:t>V</a:t>
            </a:r>
            <a:r>
              <a:rPr lang="sk-SK" sz="1600" dirty="0" err="1" smtClean="0">
                <a:solidFill>
                  <a:schemeClr val="accent1">
                    <a:satMod val="150000"/>
                  </a:schemeClr>
                </a:solidFill>
              </a:rPr>
              <a:t>ýchodorímskej</a:t>
            </a:r>
            <a:r>
              <a:rPr lang="sk-SK" sz="1600" dirty="0" smtClean="0">
                <a:solidFill>
                  <a:schemeClr val="accent1">
                    <a:satMod val="150000"/>
                  </a:schemeClr>
                </a:solidFill>
              </a:rPr>
              <a:t> ríše </a:t>
            </a:r>
            <a:r>
              <a:rPr lang="sk-SK" sz="1600" dirty="0" err="1" smtClean="0">
                <a:solidFill>
                  <a:schemeClr val="accent1">
                    <a:satMod val="150000"/>
                  </a:schemeClr>
                </a:solidFill>
              </a:rPr>
              <a:t>Justiniánom</a:t>
            </a:r>
            <a:r>
              <a:rPr lang="sk-SK" sz="1600" dirty="0" smtClean="0">
                <a:solidFill>
                  <a:schemeClr val="accent1">
                    <a:satMod val="150000"/>
                  </a:schemeClr>
                </a:solidFill>
              </a:rPr>
              <a:t> I. v r. 533-565</a:t>
            </a:r>
          </a:p>
        </p:txBody>
      </p:sp>
      <p:sp>
        <p:nvSpPr>
          <p:cNvPr id="3" name="Podnadpis 2"/>
          <p:cNvSpPr txBox="1">
            <a:spLocks/>
          </p:cNvSpPr>
          <p:nvPr/>
        </p:nvSpPr>
        <p:spPr bwMode="auto">
          <a:xfrm>
            <a:off x="609600" y="6096000"/>
            <a:ext cx="7924800" cy="630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>
            <a:lvl1pPr marL="438150" indent="-319088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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2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6C7D"/>
              </a:buClr>
              <a:buFont typeface="Arial" panose="020B0604020202020204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02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76D"/>
              </a:buClr>
              <a:buFont typeface="Arial" panose="020B0604020202020204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55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just" eaLnBrk="1" hangingPunct="1"/>
            <a:r>
              <a:rPr lang="sk-SK" sz="1200" dirty="0" smtClean="0">
                <a:solidFill>
                  <a:srgbClr val="92D050"/>
                </a:solidFill>
              </a:rPr>
              <a:t>Zdroj: upravené Martinom Husárom p</a:t>
            </a:r>
            <a:r>
              <a:rPr lang="en-GB" sz="1200" dirty="0" err="1" smtClean="0">
                <a:solidFill>
                  <a:srgbClr val="92D050"/>
                </a:solidFill>
              </a:rPr>
              <a:t>odľa</a:t>
            </a:r>
            <a:r>
              <a:rPr lang="en-GB" sz="1200" dirty="0" smtClean="0">
                <a:solidFill>
                  <a:srgbClr val="92D050"/>
                </a:solidFill>
              </a:rPr>
              <a:t> </a:t>
            </a:r>
            <a:r>
              <a:rPr lang="en-GB" sz="1200" dirty="0">
                <a:solidFill>
                  <a:srgbClr val="92D050"/>
                </a:solidFill>
              </a:rPr>
              <a:t>LOUTH, Andrew. Justinian and his legacy (500–600). In SHEPARD, Jonathan (ed.). </a:t>
            </a:r>
            <a:r>
              <a:rPr lang="en-GB" sz="1200" i="1" dirty="0">
                <a:solidFill>
                  <a:srgbClr val="92D050"/>
                </a:solidFill>
              </a:rPr>
              <a:t>The Cambridge history of the Byzantine Empire c. 500–1492</a:t>
            </a:r>
            <a:r>
              <a:rPr lang="en-GB" sz="1200" dirty="0">
                <a:solidFill>
                  <a:srgbClr val="92D050"/>
                </a:solidFill>
              </a:rPr>
              <a:t>. Cambridge: Cambridge University Press, 2008, s. 110, map 5.</a:t>
            </a:r>
            <a:endParaRPr lang="sk-SK" dirty="0" smtClean="0">
              <a:solidFill>
                <a:srgbClr val="92D050"/>
              </a:solidFill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97" y="761999"/>
            <a:ext cx="8600605" cy="533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128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2590800" y="228600"/>
            <a:ext cx="3962400" cy="228600"/>
          </a:xfrm>
          <a:prstGeom prst="rect">
            <a:avLst/>
          </a:prstGeom>
        </p:spPr>
        <p:txBody>
          <a:bodyPr vert="horz" lIns="91440" rIns="45720" rtlCol="0" anchor="ctr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 kern="1200">
                <a:solidFill>
                  <a:srgbClr val="FFC8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9pPr>
            <a:extLst/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sz="1600" dirty="0" smtClean="0">
                <a:solidFill>
                  <a:schemeClr val="accent1">
                    <a:satMod val="150000"/>
                  </a:schemeClr>
                </a:solidFill>
              </a:rPr>
              <a:t>Hranice </a:t>
            </a:r>
            <a:r>
              <a:rPr lang="pl-PL" sz="1600" dirty="0">
                <a:solidFill>
                  <a:schemeClr val="accent1">
                    <a:satMod val="150000"/>
                  </a:schemeClr>
                </a:solidFill>
              </a:rPr>
              <a:t>Byzantskej ríše na konci 7. storočia</a:t>
            </a:r>
            <a:endParaRPr lang="sk-SK" sz="1600" dirty="0" smtClean="0">
              <a:solidFill>
                <a:schemeClr val="accent1">
                  <a:satMod val="150000"/>
                </a:schemeClr>
              </a:solidFill>
            </a:endParaRPr>
          </a:p>
        </p:txBody>
      </p:sp>
      <p:sp>
        <p:nvSpPr>
          <p:cNvPr id="3" name="Podnadpis 2"/>
          <p:cNvSpPr txBox="1">
            <a:spLocks/>
          </p:cNvSpPr>
          <p:nvPr/>
        </p:nvSpPr>
        <p:spPr bwMode="auto">
          <a:xfrm>
            <a:off x="609600" y="6096000"/>
            <a:ext cx="7924800" cy="630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>
            <a:lvl1pPr marL="438150" indent="-319088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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2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6C7D"/>
              </a:buClr>
              <a:buFont typeface="Arial" panose="020B0604020202020204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02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76D"/>
              </a:buClr>
              <a:buFont typeface="Arial" panose="020B0604020202020204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55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just" eaLnBrk="1" hangingPunct="1"/>
            <a:r>
              <a:rPr lang="sk-SK" sz="1200" dirty="0" smtClean="0">
                <a:solidFill>
                  <a:srgbClr val="92D050"/>
                </a:solidFill>
              </a:rPr>
              <a:t>Zdroj: upravené Martinom Husárom podľa </a:t>
            </a:r>
            <a:r>
              <a:rPr lang="en-GB" sz="1200" dirty="0" smtClean="0">
                <a:solidFill>
                  <a:srgbClr val="92D050"/>
                </a:solidFill>
              </a:rPr>
              <a:t>LOUTH</a:t>
            </a:r>
            <a:r>
              <a:rPr lang="en-GB" sz="1200" dirty="0">
                <a:solidFill>
                  <a:srgbClr val="92D050"/>
                </a:solidFill>
              </a:rPr>
              <a:t>, Andrew. Byzantium transforming (600-700). In SHEPARD, Jonathan (ed.). </a:t>
            </a:r>
            <a:r>
              <a:rPr lang="en-GB" sz="1200" i="1" dirty="0">
                <a:solidFill>
                  <a:srgbClr val="92D050"/>
                </a:solidFill>
              </a:rPr>
              <a:t>The Cambridge history of the Byzantine Empire c. 500–1492</a:t>
            </a:r>
            <a:r>
              <a:rPr lang="en-GB" sz="1200" dirty="0">
                <a:solidFill>
                  <a:srgbClr val="92D050"/>
                </a:solidFill>
              </a:rPr>
              <a:t>. Cambridge: Cambridge University Press, 2008, s. 223, map 11</a:t>
            </a:r>
            <a:r>
              <a:rPr lang="en-GB" sz="1200" dirty="0" smtClean="0">
                <a:solidFill>
                  <a:srgbClr val="92D050"/>
                </a:solidFill>
              </a:rPr>
              <a:t>.</a:t>
            </a:r>
            <a:endParaRPr lang="sk-SK" dirty="0" smtClean="0">
              <a:solidFill>
                <a:srgbClr val="92D050"/>
              </a:solidFill>
            </a:endParaRPr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98" y="762000"/>
            <a:ext cx="8600604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114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2590800" y="228600"/>
            <a:ext cx="3962400" cy="228600"/>
          </a:xfrm>
          <a:prstGeom prst="rect">
            <a:avLst/>
          </a:prstGeom>
        </p:spPr>
        <p:txBody>
          <a:bodyPr vert="horz" lIns="91440" rIns="45720" rtlCol="0" anchor="ctr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 kern="1200">
                <a:solidFill>
                  <a:srgbClr val="FFC8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9pPr>
            <a:extLst/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sz="1600" dirty="0">
                <a:solidFill>
                  <a:schemeClr val="accent1">
                    <a:satMod val="150000"/>
                  </a:schemeClr>
                </a:solidFill>
              </a:rPr>
              <a:t>Hranice Byzantskej ríše v roku 750</a:t>
            </a:r>
            <a:endParaRPr lang="sk-SK" sz="1600" dirty="0" smtClean="0">
              <a:solidFill>
                <a:schemeClr val="accent1">
                  <a:satMod val="150000"/>
                </a:schemeClr>
              </a:solidFill>
            </a:endParaRPr>
          </a:p>
        </p:txBody>
      </p:sp>
      <p:sp>
        <p:nvSpPr>
          <p:cNvPr id="3" name="Podnadpis 2"/>
          <p:cNvSpPr txBox="1">
            <a:spLocks/>
          </p:cNvSpPr>
          <p:nvPr/>
        </p:nvSpPr>
        <p:spPr bwMode="auto">
          <a:xfrm>
            <a:off x="609600" y="6096000"/>
            <a:ext cx="7924800" cy="630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>
            <a:lvl1pPr marL="438150" indent="-319088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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2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6C7D"/>
              </a:buClr>
              <a:buFont typeface="Arial" panose="020B0604020202020204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02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76D"/>
              </a:buClr>
              <a:buFont typeface="Arial" panose="020B0604020202020204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55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just" eaLnBrk="1" hangingPunct="1"/>
            <a:r>
              <a:rPr lang="sk-SK" sz="1200" dirty="0" smtClean="0">
                <a:solidFill>
                  <a:srgbClr val="92D050"/>
                </a:solidFill>
              </a:rPr>
              <a:t>Zdroj: upravené Martinom Husárom podľa </a:t>
            </a:r>
            <a:r>
              <a:rPr lang="en-GB" sz="1200" dirty="0">
                <a:solidFill>
                  <a:srgbClr val="92D050"/>
                </a:solidFill>
              </a:rPr>
              <a:t>HALDON, John. </a:t>
            </a:r>
            <a:r>
              <a:rPr lang="en-GB" sz="1200" i="1" dirty="0">
                <a:solidFill>
                  <a:srgbClr val="92D050"/>
                </a:solidFill>
              </a:rPr>
              <a:t>The Palgrave Atlas of Byzantine History</a:t>
            </a:r>
            <a:r>
              <a:rPr lang="en-GB" sz="1200" dirty="0">
                <a:solidFill>
                  <a:srgbClr val="92D050"/>
                </a:solidFill>
              </a:rPr>
              <a:t>. Basingstoke: Palgrave Macmillan, 2010, s. 62, map 5.4.</a:t>
            </a:r>
            <a:endParaRPr lang="sk-SK" dirty="0" smtClean="0">
              <a:solidFill>
                <a:srgbClr val="92D050"/>
              </a:solidFill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99" y="762000"/>
            <a:ext cx="8600602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985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2590800" y="228600"/>
            <a:ext cx="3962400" cy="228600"/>
          </a:xfrm>
          <a:prstGeom prst="rect">
            <a:avLst/>
          </a:prstGeom>
        </p:spPr>
        <p:txBody>
          <a:bodyPr vert="horz" lIns="91440" rIns="45720" rtlCol="0" anchor="ctr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 kern="1200">
                <a:solidFill>
                  <a:srgbClr val="FFC8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9pPr>
            <a:extLst/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sz="1600" dirty="0">
                <a:solidFill>
                  <a:schemeClr val="accent1">
                    <a:satMod val="150000"/>
                  </a:schemeClr>
                </a:solidFill>
              </a:rPr>
              <a:t>Hranice Byzantskej ríše na konci 9. storočia </a:t>
            </a:r>
            <a:endParaRPr lang="sk-SK" sz="1600" dirty="0" smtClean="0">
              <a:solidFill>
                <a:schemeClr val="accent1">
                  <a:satMod val="150000"/>
                </a:schemeClr>
              </a:solidFill>
            </a:endParaRPr>
          </a:p>
        </p:txBody>
      </p:sp>
      <p:sp>
        <p:nvSpPr>
          <p:cNvPr id="3" name="Podnadpis 2"/>
          <p:cNvSpPr txBox="1">
            <a:spLocks/>
          </p:cNvSpPr>
          <p:nvPr/>
        </p:nvSpPr>
        <p:spPr bwMode="auto">
          <a:xfrm>
            <a:off x="609600" y="6096000"/>
            <a:ext cx="7924800" cy="630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>
            <a:lvl1pPr marL="438150" indent="-319088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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2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6C7D"/>
              </a:buClr>
              <a:buFont typeface="Arial" panose="020B0604020202020204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02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76D"/>
              </a:buClr>
              <a:buFont typeface="Arial" panose="020B0604020202020204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55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just" eaLnBrk="1" hangingPunct="1"/>
            <a:r>
              <a:rPr lang="sk-SK" sz="1200" dirty="0" smtClean="0">
                <a:solidFill>
                  <a:srgbClr val="92D050"/>
                </a:solidFill>
              </a:rPr>
              <a:t>Zdroj: upravené Martinom Husárom podľa </a:t>
            </a:r>
            <a:r>
              <a:rPr lang="en-GB" sz="1200" dirty="0">
                <a:solidFill>
                  <a:srgbClr val="92D050"/>
                </a:solidFill>
              </a:rPr>
              <a:t>AUZÉPY, Marie-France. State of Emergency (700-850). In SHEPARD, Jonathan (ed.). </a:t>
            </a:r>
            <a:r>
              <a:rPr lang="en-GB" sz="1200" i="1" dirty="0">
                <a:solidFill>
                  <a:srgbClr val="92D050"/>
                </a:solidFill>
              </a:rPr>
              <a:t>The Cambridge history of the Byzantine Empire c. 500–1492</a:t>
            </a:r>
            <a:r>
              <a:rPr lang="en-GB" sz="1200" dirty="0">
                <a:solidFill>
                  <a:srgbClr val="92D050"/>
                </a:solidFill>
              </a:rPr>
              <a:t>. Cambridge: Cambridge University Press, 2008, s. 263, map 14.</a:t>
            </a:r>
            <a:endParaRPr lang="sk-SK" dirty="0" smtClean="0">
              <a:solidFill>
                <a:srgbClr val="92D050"/>
              </a:solidFill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97" y="761999"/>
            <a:ext cx="8600605" cy="533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005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/>
          <p:cNvSpPr>
            <a:spLocks noGrp="1"/>
          </p:cNvSpPr>
          <p:nvPr>
            <p:ph type="ctrTitle"/>
          </p:nvPr>
        </p:nvSpPr>
        <p:spPr>
          <a:xfrm>
            <a:off x="228600" y="2209800"/>
            <a:ext cx="2743200" cy="147002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sz="3200" smtClean="0">
                <a:solidFill>
                  <a:schemeClr val="accent1">
                    <a:satMod val="150000"/>
                  </a:schemeClr>
                </a:solidFill>
              </a:rPr>
              <a:t>Triptychon zo slonoviny zobrazujúci ukrižovanie Ježiša Krista z 10. storočia. Konštantínopol</a:t>
            </a:r>
          </a:p>
        </p:txBody>
      </p:sp>
      <p:sp>
        <p:nvSpPr>
          <p:cNvPr id="15363" name="Podnadpis 2"/>
          <p:cNvSpPr>
            <a:spLocks noGrp="1"/>
          </p:cNvSpPr>
          <p:nvPr>
            <p:ph type="subTitle" idx="1"/>
          </p:nvPr>
        </p:nvSpPr>
        <p:spPr>
          <a:xfrm>
            <a:off x="152400" y="5334000"/>
            <a:ext cx="2895600" cy="1371600"/>
          </a:xfrm>
        </p:spPr>
        <p:txBody>
          <a:bodyPr/>
          <a:lstStyle/>
          <a:p>
            <a:pPr eaLnBrk="1" hangingPunct="1"/>
            <a:r>
              <a:rPr lang="de-DE" sz="1200" smtClean="0">
                <a:solidFill>
                  <a:srgbClr val="92D050"/>
                </a:solidFill>
              </a:rPr>
              <a:t>Zdroj: WAMSER, Ludwig (ed.). Die Welt von Byzanz – Europas östliches Erbe. Glanz, Krisen und Fortleben einer tausendjährigen Kultur. München 2004, s. </a:t>
            </a:r>
            <a:r>
              <a:rPr lang="sk-SK" sz="1200" smtClean="0">
                <a:solidFill>
                  <a:srgbClr val="92D050"/>
                </a:solidFill>
              </a:rPr>
              <a:t>165</a:t>
            </a:r>
            <a:r>
              <a:rPr lang="de-DE" sz="1200" smtClean="0">
                <a:solidFill>
                  <a:srgbClr val="92D050"/>
                </a:solidFill>
              </a:rPr>
              <a:t>.</a:t>
            </a:r>
          </a:p>
          <a:p>
            <a:pPr eaLnBrk="1" hangingPunct="1"/>
            <a:endParaRPr lang="sk-SK" smtClean="0">
              <a:solidFill>
                <a:srgbClr val="92D050"/>
              </a:solidFill>
            </a:endParaRPr>
          </a:p>
        </p:txBody>
      </p:sp>
      <p:pic>
        <p:nvPicPr>
          <p:cNvPr id="15364" name="Obrázok 3" descr="InG_000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066800"/>
            <a:ext cx="5580007" cy="550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1905000" y="152400"/>
            <a:ext cx="5562600" cy="457200"/>
          </a:xfrm>
          <a:prstGeom prst="rect">
            <a:avLst/>
          </a:prstGeom>
        </p:spPr>
        <p:txBody>
          <a:bodyPr vert="horz" lIns="91440" rIns="45720" rtlCol="0" anchor="ctr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 kern="1200">
                <a:solidFill>
                  <a:srgbClr val="FFC8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9pPr>
            <a:extLst/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sz="1600" dirty="0">
                <a:solidFill>
                  <a:schemeClr val="accent1">
                    <a:satMod val="150000"/>
                  </a:schemeClr>
                </a:solidFill>
              </a:rPr>
              <a:t>Hranice Byzantskej ríše na konci vlády Basileia II. (rok 1025) a hranice nepriamej alebo nominálnej vlády ríše </a:t>
            </a:r>
            <a:endParaRPr lang="sk-SK" sz="1600" dirty="0" smtClean="0">
              <a:solidFill>
                <a:schemeClr val="accent1">
                  <a:satMod val="150000"/>
                </a:schemeClr>
              </a:solidFill>
            </a:endParaRPr>
          </a:p>
        </p:txBody>
      </p:sp>
      <p:sp>
        <p:nvSpPr>
          <p:cNvPr id="3" name="Podnadpis 2"/>
          <p:cNvSpPr txBox="1">
            <a:spLocks/>
          </p:cNvSpPr>
          <p:nvPr/>
        </p:nvSpPr>
        <p:spPr bwMode="auto">
          <a:xfrm>
            <a:off x="609600" y="6096000"/>
            <a:ext cx="7924800" cy="630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>
            <a:lvl1pPr marL="438150" indent="-319088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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2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6C7D"/>
              </a:buClr>
              <a:buFont typeface="Arial" panose="020B0604020202020204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02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76D"/>
              </a:buClr>
              <a:buFont typeface="Arial" panose="020B0604020202020204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55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just" eaLnBrk="1" hangingPunct="1"/>
            <a:r>
              <a:rPr lang="sk-SK" sz="1200" dirty="0" smtClean="0">
                <a:solidFill>
                  <a:srgbClr val="92D050"/>
                </a:solidFill>
              </a:rPr>
              <a:t>Zdroj: upravené Martinom Husárom podľa </a:t>
            </a:r>
            <a:r>
              <a:rPr lang="en-GB" sz="1200" dirty="0">
                <a:solidFill>
                  <a:srgbClr val="92D050"/>
                </a:solidFill>
              </a:rPr>
              <a:t>SHEPARD, Jonathan. Equilibrium to expansion (886-1025). In SHEPARD, Jonathan (ed.). </a:t>
            </a:r>
            <a:r>
              <a:rPr lang="en-GB" sz="1200" i="1" dirty="0">
                <a:solidFill>
                  <a:srgbClr val="92D050"/>
                </a:solidFill>
              </a:rPr>
              <a:t>The Cambridge history of the Byzantine Empire c. 500–1492</a:t>
            </a:r>
            <a:r>
              <a:rPr lang="en-GB" sz="1200" dirty="0">
                <a:solidFill>
                  <a:srgbClr val="92D050"/>
                </a:solidFill>
              </a:rPr>
              <a:t>. Cambridge: Cambridge University Press, 2008, s. 534, map 24.</a:t>
            </a:r>
            <a:endParaRPr lang="sk-SK" dirty="0" smtClean="0">
              <a:solidFill>
                <a:srgbClr val="92D050"/>
              </a:solidFill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97" y="761999"/>
            <a:ext cx="8600605" cy="533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25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1676400" y="152400"/>
            <a:ext cx="5867400" cy="457200"/>
          </a:xfrm>
          <a:prstGeom prst="rect">
            <a:avLst/>
          </a:prstGeom>
        </p:spPr>
        <p:txBody>
          <a:bodyPr vert="horz" lIns="91440" rIns="45720" rtlCol="0" anchor="ctr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 kern="1200">
                <a:solidFill>
                  <a:srgbClr val="FFC8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9pPr>
            <a:extLst/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sz="1600" dirty="0">
                <a:solidFill>
                  <a:schemeClr val="accent1">
                    <a:satMod val="150000"/>
                  </a:schemeClr>
                </a:solidFill>
              </a:rPr>
              <a:t>Hranice Byzantskej ríše za vlády Manuela I. Komnéna (1143-1180)</a:t>
            </a:r>
            <a:endParaRPr lang="sk-SK" sz="1600" dirty="0" smtClean="0">
              <a:solidFill>
                <a:schemeClr val="accent1">
                  <a:satMod val="150000"/>
                </a:schemeClr>
              </a:solidFill>
            </a:endParaRPr>
          </a:p>
        </p:txBody>
      </p:sp>
      <p:sp>
        <p:nvSpPr>
          <p:cNvPr id="3" name="Podnadpis 2"/>
          <p:cNvSpPr txBox="1">
            <a:spLocks/>
          </p:cNvSpPr>
          <p:nvPr/>
        </p:nvSpPr>
        <p:spPr bwMode="auto">
          <a:xfrm>
            <a:off x="609600" y="6096000"/>
            <a:ext cx="7924800" cy="630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>
            <a:lvl1pPr marL="438150" indent="-319088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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2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6C7D"/>
              </a:buClr>
              <a:buFont typeface="Arial" panose="020B0604020202020204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02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76D"/>
              </a:buClr>
              <a:buFont typeface="Arial" panose="020B0604020202020204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55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just" eaLnBrk="1" hangingPunct="1"/>
            <a:r>
              <a:rPr lang="sk-SK" sz="1200" dirty="0" smtClean="0">
                <a:solidFill>
                  <a:srgbClr val="92D050"/>
                </a:solidFill>
              </a:rPr>
              <a:t>Zdroj: upravené Martinom Husárom podľa </a:t>
            </a:r>
            <a:r>
              <a:rPr lang="en-GB" sz="1200" dirty="0">
                <a:solidFill>
                  <a:srgbClr val="92D050"/>
                </a:solidFill>
              </a:rPr>
              <a:t>HALDON, John. </a:t>
            </a:r>
            <a:r>
              <a:rPr lang="en-GB" sz="1200" i="1" dirty="0">
                <a:solidFill>
                  <a:srgbClr val="92D050"/>
                </a:solidFill>
              </a:rPr>
              <a:t>The Palgrave Atlas of Byzantine History</a:t>
            </a:r>
            <a:r>
              <a:rPr lang="en-GB" sz="1200" dirty="0">
                <a:solidFill>
                  <a:srgbClr val="92D050"/>
                </a:solidFill>
              </a:rPr>
              <a:t>. Basingstoke: Palgrave Macmillan, 2010, s. 129, map 10.1.</a:t>
            </a:r>
            <a:endParaRPr lang="sk-SK" dirty="0" smtClean="0">
              <a:solidFill>
                <a:srgbClr val="92D050"/>
              </a:solidFill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97" y="761999"/>
            <a:ext cx="8600605" cy="533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170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04800" y="838200"/>
            <a:ext cx="3810000" cy="1673352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sk-SK" sz="3200" dirty="0" smtClean="0"/>
              <a:t>Stredná tabuľa </a:t>
            </a:r>
            <a:r>
              <a:rPr lang="sk-SK" sz="3200" dirty="0" err="1" smtClean="0"/>
              <a:t>triptychonu</a:t>
            </a:r>
            <a:r>
              <a:rPr lang="sk-SK" sz="3200" dirty="0" smtClean="0"/>
              <a:t> s vyobrazením príchodu Ježiša Krista do </a:t>
            </a:r>
            <a:r>
              <a:rPr lang="sk-SK" sz="3200" dirty="0" err="1" smtClean="0"/>
              <a:t>Jeruzalema</a:t>
            </a:r>
            <a:r>
              <a:rPr lang="sk-SK" sz="3200" dirty="0" smtClean="0"/>
              <a:t>. Konštantínopol. 10. storočie</a:t>
            </a:r>
            <a:endParaRPr lang="sk-SK" sz="3200" dirty="0"/>
          </a:p>
        </p:txBody>
      </p:sp>
      <p:sp>
        <p:nvSpPr>
          <p:cNvPr id="16387" name="Podnadpis 2"/>
          <p:cNvSpPr>
            <a:spLocks noGrp="1"/>
          </p:cNvSpPr>
          <p:nvPr>
            <p:ph type="subTitle" idx="1"/>
          </p:nvPr>
        </p:nvSpPr>
        <p:spPr>
          <a:xfrm>
            <a:off x="304800" y="4953000"/>
            <a:ext cx="4114800" cy="1500188"/>
          </a:xfrm>
        </p:spPr>
        <p:txBody>
          <a:bodyPr/>
          <a:lstStyle/>
          <a:p>
            <a:pPr eaLnBrk="1" hangingPunct="1"/>
            <a:r>
              <a:rPr lang="de-DE" sz="1200" smtClean="0">
                <a:solidFill>
                  <a:srgbClr val="92D050"/>
                </a:solidFill>
              </a:rPr>
              <a:t>Zdroj: WAMSER, Ludwig (ed.). Die Welt von Byzanz – Europas östliches Erbe. Glanz, Krisen und Fortleben einer tausendjährigen Kultur. München 2004, s. </a:t>
            </a:r>
            <a:r>
              <a:rPr lang="sk-SK" sz="1200" smtClean="0">
                <a:solidFill>
                  <a:srgbClr val="92D050"/>
                </a:solidFill>
              </a:rPr>
              <a:t>168</a:t>
            </a:r>
            <a:r>
              <a:rPr lang="de-DE" sz="1200" smtClean="0">
                <a:solidFill>
                  <a:srgbClr val="92D050"/>
                </a:solidFill>
              </a:rPr>
              <a:t>.</a:t>
            </a:r>
          </a:p>
          <a:p>
            <a:pPr eaLnBrk="1" hangingPunct="1"/>
            <a:endParaRPr lang="sk-SK" smtClean="0"/>
          </a:p>
        </p:txBody>
      </p:sp>
      <p:pic>
        <p:nvPicPr>
          <p:cNvPr id="16388" name="Obrázok 3" descr="IMG_000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95400"/>
            <a:ext cx="4038600" cy="475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33400" y="304800"/>
            <a:ext cx="8077200" cy="1673352"/>
          </a:xfrm>
        </p:spPr>
        <p:txBody>
          <a:bodyPr/>
          <a:lstStyle/>
          <a:p>
            <a:pPr eaLnBrk="1" hangingPunct="1">
              <a:defRPr/>
            </a:pPr>
            <a:r>
              <a:rPr lang="sk-SK" sz="3200" dirty="0" smtClean="0"/>
              <a:t>Strieborná schránka na relikvie. Grécko. 5./6. storočie</a:t>
            </a:r>
            <a:endParaRPr lang="sk-SK" dirty="0"/>
          </a:p>
        </p:txBody>
      </p:sp>
      <p:sp>
        <p:nvSpPr>
          <p:cNvPr id="17411" name="Podnadpis 2"/>
          <p:cNvSpPr>
            <a:spLocks noGrp="1"/>
          </p:cNvSpPr>
          <p:nvPr>
            <p:ph type="subTitle" idx="1"/>
          </p:nvPr>
        </p:nvSpPr>
        <p:spPr>
          <a:xfrm>
            <a:off x="762000" y="5357813"/>
            <a:ext cx="8077200" cy="1500187"/>
          </a:xfrm>
        </p:spPr>
        <p:txBody>
          <a:bodyPr/>
          <a:lstStyle/>
          <a:p>
            <a:pPr eaLnBrk="1" hangingPunct="1"/>
            <a:r>
              <a:rPr lang="de-DE" sz="1200" smtClean="0">
                <a:solidFill>
                  <a:srgbClr val="92D050"/>
                </a:solidFill>
              </a:rPr>
              <a:t>Zdroj: WAMSER, Ludwig (ed.). Die Welt von Byzanz – Europas östliches Erbe. Glanz, Krisen und Fortleben einer tausendjährigen Kultur. München 2004, s. </a:t>
            </a:r>
            <a:r>
              <a:rPr lang="sk-SK" sz="1200" smtClean="0">
                <a:solidFill>
                  <a:srgbClr val="92D050"/>
                </a:solidFill>
              </a:rPr>
              <a:t>188</a:t>
            </a:r>
            <a:r>
              <a:rPr lang="de-DE" sz="1200" smtClean="0">
                <a:solidFill>
                  <a:srgbClr val="92D050"/>
                </a:solidFill>
              </a:rPr>
              <a:t>.</a:t>
            </a:r>
          </a:p>
          <a:p>
            <a:pPr eaLnBrk="1" hangingPunct="1"/>
            <a:endParaRPr lang="sk-SK" smtClean="0"/>
          </a:p>
        </p:txBody>
      </p:sp>
      <p:pic>
        <p:nvPicPr>
          <p:cNvPr id="17412" name="Obrázok 3" descr="IMG_000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447800"/>
            <a:ext cx="5635625" cy="427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33400" y="914400"/>
            <a:ext cx="3581400" cy="1673352"/>
          </a:xfrm>
        </p:spPr>
        <p:txBody>
          <a:bodyPr/>
          <a:lstStyle/>
          <a:p>
            <a:pPr eaLnBrk="1" hangingPunct="1">
              <a:defRPr/>
            </a:pPr>
            <a:r>
              <a:rPr lang="sk-SK" sz="3200" dirty="0" smtClean="0"/>
              <a:t>Procesný kríž. Okolo roku 600</a:t>
            </a:r>
            <a:endParaRPr lang="sk-SK" sz="3200" dirty="0"/>
          </a:p>
        </p:txBody>
      </p:sp>
      <p:sp>
        <p:nvSpPr>
          <p:cNvPr id="18435" name="Podnadpis 2"/>
          <p:cNvSpPr>
            <a:spLocks noGrp="1"/>
          </p:cNvSpPr>
          <p:nvPr>
            <p:ph type="subTitle" idx="1"/>
          </p:nvPr>
        </p:nvSpPr>
        <p:spPr>
          <a:xfrm>
            <a:off x="381000" y="5181600"/>
            <a:ext cx="3429000" cy="1500188"/>
          </a:xfrm>
        </p:spPr>
        <p:txBody>
          <a:bodyPr/>
          <a:lstStyle/>
          <a:p>
            <a:pPr eaLnBrk="1" hangingPunct="1"/>
            <a:r>
              <a:rPr lang="de-DE" sz="1200" smtClean="0">
                <a:solidFill>
                  <a:srgbClr val="92D050"/>
                </a:solidFill>
              </a:rPr>
              <a:t>Zdroj: WAMSER, Ludwig (ed.). Die Welt von Byzanz – Europas östliches Erbe. Glanz, Krisen und Fortleben einer tausendjährigen Kultur. München 2004, s. </a:t>
            </a:r>
            <a:r>
              <a:rPr lang="sk-SK" sz="1200" smtClean="0">
                <a:solidFill>
                  <a:srgbClr val="92D050"/>
                </a:solidFill>
              </a:rPr>
              <a:t>125</a:t>
            </a:r>
            <a:r>
              <a:rPr lang="de-DE" sz="1200" smtClean="0">
                <a:solidFill>
                  <a:srgbClr val="92D050"/>
                </a:solidFill>
              </a:rPr>
              <a:t>.</a:t>
            </a:r>
          </a:p>
          <a:p>
            <a:pPr algn="ctr" eaLnBrk="1" hangingPunct="1"/>
            <a:endParaRPr lang="sk-SK" smtClean="0"/>
          </a:p>
        </p:txBody>
      </p:sp>
      <p:pic>
        <p:nvPicPr>
          <p:cNvPr id="18436" name="Obrázok 3" descr="IMG_0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050" y="0"/>
            <a:ext cx="48069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2895600" cy="1673352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sk-SK" sz="3200" dirty="0" smtClean="0"/>
              <a:t>Kadidelnice zo 7. storočia. Sýrsko-palestínska oblasť</a:t>
            </a:r>
            <a:endParaRPr lang="sk-SK" sz="3200" dirty="0"/>
          </a:p>
        </p:txBody>
      </p:sp>
      <p:sp>
        <p:nvSpPr>
          <p:cNvPr id="19459" name="Podnadpis 2"/>
          <p:cNvSpPr>
            <a:spLocks noGrp="1"/>
          </p:cNvSpPr>
          <p:nvPr>
            <p:ph type="subTitle" idx="1"/>
          </p:nvPr>
        </p:nvSpPr>
        <p:spPr>
          <a:xfrm>
            <a:off x="381000" y="5029200"/>
            <a:ext cx="2895600" cy="1500188"/>
          </a:xfrm>
        </p:spPr>
        <p:txBody>
          <a:bodyPr/>
          <a:lstStyle/>
          <a:p>
            <a:pPr eaLnBrk="1" hangingPunct="1"/>
            <a:r>
              <a:rPr lang="de-DE" sz="1200" smtClean="0">
                <a:solidFill>
                  <a:srgbClr val="92D050"/>
                </a:solidFill>
              </a:rPr>
              <a:t>Zdroj: WAMSER, Ludwig (ed.). Die Welt von Byzanz – Europas östliches Erbe. Glanz, Krisen und Fortleben einer tausendjährigen Kultur. München 2004, s. </a:t>
            </a:r>
            <a:r>
              <a:rPr lang="sk-SK" sz="1200" smtClean="0">
                <a:solidFill>
                  <a:srgbClr val="92D050"/>
                </a:solidFill>
              </a:rPr>
              <a:t>118-119</a:t>
            </a:r>
            <a:r>
              <a:rPr lang="de-DE" sz="1200" smtClean="0">
                <a:solidFill>
                  <a:srgbClr val="92D050"/>
                </a:solidFill>
              </a:rPr>
              <a:t>.</a:t>
            </a:r>
          </a:p>
          <a:p>
            <a:pPr eaLnBrk="1" hangingPunct="1"/>
            <a:endParaRPr lang="sk-SK" smtClean="0"/>
          </a:p>
        </p:txBody>
      </p:sp>
      <p:pic>
        <p:nvPicPr>
          <p:cNvPr id="19460" name="Obrázok 3" descr="IMG_00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0"/>
            <a:ext cx="2438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Obrázok 4" descr="IMG_000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0"/>
            <a:ext cx="24177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09600" y="457200"/>
            <a:ext cx="8077200" cy="1673352"/>
          </a:xfrm>
        </p:spPr>
        <p:txBody>
          <a:bodyPr/>
          <a:lstStyle/>
          <a:p>
            <a:pPr algn="ctr" eaLnBrk="1" hangingPunct="1">
              <a:defRPr/>
            </a:pPr>
            <a:r>
              <a:rPr lang="sk-SK" sz="3200" dirty="0" smtClean="0"/>
              <a:t>Kalich zo 7. storočia</a:t>
            </a:r>
            <a:endParaRPr lang="sk-SK" sz="3200" dirty="0"/>
          </a:p>
        </p:txBody>
      </p:sp>
      <p:sp>
        <p:nvSpPr>
          <p:cNvPr id="20483" name="Podnadpis 2"/>
          <p:cNvSpPr>
            <a:spLocks noGrp="1"/>
          </p:cNvSpPr>
          <p:nvPr>
            <p:ph type="subTitle" idx="1"/>
          </p:nvPr>
        </p:nvSpPr>
        <p:spPr>
          <a:xfrm>
            <a:off x="609600" y="5357813"/>
            <a:ext cx="8077200" cy="1500187"/>
          </a:xfrm>
        </p:spPr>
        <p:txBody>
          <a:bodyPr/>
          <a:lstStyle/>
          <a:p>
            <a:pPr algn="ctr" eaLnBrk="1" hangingPunct="1"/>
            <a:r>
              <a:rPr lang="de-DE" sz="1200" smtClean="0">
                <a:solidFill>
                  <a:srgbClr val="92D050"/>
                </a:solidFill>
              </a:rPr>
              <a:t>Zdroj: WAMSER, Ludwig (ed.). Die Welt von Byzanz – Europas östliches Erbe. Glanz, Krisen und Fortleben einer tausendjährigen Kultur. München 2004, s. </a:t>
            </a:r>
            <a:r>
              <a:rPr lang="sk-SK" sz="1200" smtClean="0">
                <a:solidFill>
                  <a:srgbClr val="92D050"/>
                </a:solidFill>
              </a:rPr>
              <a:t>114</a:t>
            </a:r>
            <a:r>
              <a:rPr lang="de-DE" sz="1200" smtClean="0">
                <a:solidFill>
                  <a:srgbClr val="92D050"/>
                </a:solidFill>
              </a:rPr>
              <a:t>.</a:t>
            </a:r>
          </a:p>
          <a:p>
            <a:pPr algn="ctr" eaLnBrk="1" hangingPunct="1"/>
            <a:endParaRPr lang="sk-SK" smtClean="0"/>
          </a:p>
        </p:txBody>
      </p:sp>
      <p:pic>
        <p:nvPicPr>
          <p:cNvPr id="20484" name="Obrázok 3" descr="IMG_0004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188" y="1787525"/>
            <a:ext cx="2841625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62000" y="228600"/>
            <a:ext cx="8077200" cy="1673352"/>
          </a:xfrm>
        </p:spPr>
        <p:txBody>
          <a:bodyPr/>
          <a:lstStyle/>
          <a:p>
            <a:pPr algn="ctr" eaLnBrk="1" hangingPunct="1">
              <a:defRPr/>
            </a:pPr>
            <a:r>
              <a:rPr lang="sk-SK" sz="3200" dirty="0" smtClean="0"/>
              <a:t>Rekonštrukcia vnútorného priestoru byzantského domu</a:t>
            </a:r>
            <a:endParaRPr lang="sk-SK" sz="3200" dirty="0"/>
          </a:p>
        </p:txBody>
      </p:sp>
      <p:sp>
        <p:nvSpPr>
          <p:cNvPr id="21507" name="Podnadpis 2"/>
          <p:cNvSpPr>
            <a:spLocks noGrp="1"/>
          </p:cNvSpPr>
          <p:nvPr>
            <p:ph type="subTitle" idx="1"/>
          </p:nvPr>
        </p:nvSpPr>
        <p:spPr>
          <a:xfrm>
            <a:off x="533400" y="5181600"/>
            <a:ext cx="8077200" cy="1500188"/>
          </a:xfrm>
        </p:spPr>
        <p:txBody>
          <a:bodyPr/>
          <a:lstStyle/>
          <a:p>
            <a:pPr eaLnBrk="1" hangingPunct="1"/>
            <a:r>
              <a:rPr lang="de-DE" sz="1200" smtClean="0">
                <a:solidFill>
                  <a:srgbClr val="92D050"/>
                </a:solidFill>
              </a:rPr>
              <a:t>Zdroj: WAMSER, Ludwig (ed.). Die Welt von Byzanz – Europas östliches Erbe. Glanz, Krisen und Fortleben einer tausendjährigen Kultur. München 2004, s. </a:t>
            </a:r>
            <a:r>
              <a:rPr lang="sk-SK" sz="1200" smtClean="0">
                <a:solidFill>
                  <a:srgbClr val="92D050"/>
                </a:solidFill>
              </a:rPr>
              <a:t>XXVII</a:t>
            </a:r>
            <a:r>
              <a:rPr lang="de-DE" sz="1200" smtClean="0">
                <a:solidFill>
                  <a:srgbClr val="92D050"/>
                </a:solidFill>
              </a:rPr>
              <a:t>.</a:t>
            </a:r>
          </a:p>
          <a:p>
            <a:pPr eaLnBrk="1" hangingPunct="1"/>
            <a:endParaRPr lang="sk-SK" smtClean="0"/>
          </a:p>
        </p:txBody>
      </p:sp>
      <p:pic>
        <p:nvPicPr>
          <p:cNvPr id="21508" name="Obrázok 3" descr="IMG_0005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524000"/>
            <a:ext cx="59055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">
  <a:themeElements>
    <a:clrScheme name="Modul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237</TotalTime>
  <Words>1394</Words>
  <Application>Microsoft Office PowerPoint</Application>
  <PresentationFormat>Prezentácia na obrazovke (4:3)</PresentationFormat>
  <Paragraphs>62</Paragraphs>
  <Slides>31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31</vt:i4>
      </vt:variant>
    </vt:vector>
  </HeadingPairs>
  <TitlesOfParts>
    <vt:vector size="37" baseType="lpstr">
      <vt:lpstr>Arial</vt:lpstr>
      <vt:lpstr>Corbel</vt:lpstr>
      <vt:lpstr>Wingdings</vt:lpstr>
      <vt:lpstr>Wingdings 2</vt:lpstr>
      <vt:lpstr>Wingdings 3</vt:lpstr>
      <vt:lpstr>Modul</vt:lpstr>
      <vt:lpstr>Byzancia </vt:lpstr>
      <vt:lpstr>Mramorová platňa z 9./10. storočia</vt:lpstr>
      <vt:lpstr>Triptychon zo slonoviny zobrazujúci ukrižovanie Ježiša Krista z 10. storočia. Konštantínopol</vt:lpstr>
      <vt:lpstr>Stredná tabuľa triptychonu s vyobrazením príchodu Ježiša Krista do Jeruzalema. Konštantínopol. 10. storočie</vt:lpstr>
      <vt:lpstr>Strieborná schránka na relikvie. Grécko. 5./6. storočie</vt:lpstr>
      <vt:lpstr>Procesný kríž. Okolo roku 600</vt:lpstr>
      <vt:lpstr>Kadidelnice zo 7. storočia. Sýrsko-palestínska oblasť</vt:lpstr>
      <vt:lpstr>Kalich zo 7. storočia</vt:lpstr>
      <vt:lpstr>Rekonštrukcia vnútorného priestoru byzantského domu</vt:lpstr>
      <vt:lpstr>Konvice 7. – 9. storočie</vt:lpstr>
      <vt:lpstr>Bronzové svietniky s lampami. 5. – 7. storočie</vt:lpstr>
      <vt:lpstr>Strieborné súčasti opaskovej garnitúry zo 6./7. storočia</vt:lpstr>
      <vt:lpstr>Rekonštrukcia opasku zo 6./7. storočia</vt:lpstr>
      <vt:lpstr>Zlaté šperky z obdobia okolo roku 600. Egypt </vt:lpstr>
      <vt:lpstr>Retiazka s krížikom zo 7. storočia. Konštantínopol alebo Sýria</vt:lpstr>
      <vt:lpstr>Polmesiacovité náušnice z 6./7. storočia</vt:lpstr>
      <vt:lpstr>Náušnice zdobené filigránom alebo granuláciou z 9. – 11. storočia </vt:lpstr>
      <vt:lpstr>Prstene s monogramom zo 4. – 8. storočia</vt:lpstr>
      <vt:lpstr>Strieborné a zlaté prívesky v podobe kríža z 5. – 7. storočia</vt:lpstr>
      <vt:lpstr>Bronzové pečatidlá</vt:lpstr>
      <vt:lpstr>Váhy z bronzu</vt:lpstr>
      <vt:lpstr>Rovnoramenné váhy. 4. – 10. storočie (?)</vt:lpstr>
      <vt:lpstr>Okrúhle bronzové obchodnícke závažia. 6. – 12. storočie</vt:lpstr>
      <vt:lpstr>Mince byzantských cisárov. Konštantín VI. (780 – 797) – 57, Leon V. (813 – 820) – 58,  Basileios I. (867 – 886) – 59, Leon VI. 886 – 912) – 60, Konštantín VII. (913 – 959) – 61, Nikeforos II. Fokas (963 – 969) – 62, Ioannes I. Tzimiskes (969 – 976) – 63, Basileios II. (976 – 1025) – 64, Konštantín IX. Monomachos ((1042 – 1065) – 65, 66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Byzancia</dc:title>
  <dc:creator>Peter Ivanic</dc:creator>
  <cp:lastModifiedBy>RK</cp:lastModifiedBy>
  <cp:revision>41</cp:revision>
  <dcterms:created xsi:type="dcterms:W3CDTF">2013-12-25T15:04:56Z</dcterms:created>
  <dcterms:modified xsi:type="dcterms:W3CDTF">2021-03-01T16:35:47Z</dcterms:modified>
</cp:coreProperties>
</file>